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Inter Medium" panose="020B0604020202020204" charset="0"/>
      <p:regular r:id="rId32"/>
    </p:embeddedFont>
    <p:embeddedFont>
      <p:font typeface="Montserrat" panose="020B0604020202020204" charset="0"/>
      <p:regular r:id="rId33"/>
    </p:embeddedFont>
    <p:embeddedFont>
      <p:font typeface="Montserrat Medium" panose="020B0604020202020204" charset="0"/>
      <p:regular r:id="rId34"/>
    </p:embeddedFont>
    <p:embeddedFont>
      <p:font typeface="Hibernate" panose="02000503000000000000" charset="0"/>
      <p:regular r:id="rId35"/>
    </p:embeddedFont>
    <p:embeddedFont>
      <p:font typeface="Montserrat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5" d="100"/>
          <a:sy n="35" d="100"/>
        </p:scale>
        <p:origin x="8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34" Type="http://schemas.openxmlformats.org/officeDocument/2006/relationships/image" Target="../media/image33.sv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31" Type="http://schemas.openxmlformats.org/officeDocument/2006/relationships/image" Target="../media/image16.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 Id="rId35" Type="http://schemas.openxmlformats.org/officeDocument/2006/relationships/image" Target="../media/image18.jpeg"/><Relationship Id="rId8"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67.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40.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71.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45.pn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43.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75.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48.png"/><Relationship Id="rId2" Type="http://schemas.openxmlformats.org/officeDocument/2006/relationships/image" Target="../media/image1.jpeg"/><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46.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5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49.png"/><Relationship Id="rId2" Type="http://schemas.openxmlformats.org/officeDocument/2006/relationships/image" Target="../media/image1.jpeg"/><Relationship Id="rId16"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42.png"/><Relationship Id="rId10" Type="http://schemas.openxmlformats.org/officeDocument/2006/relationships/image" Target="../media/image23.svg"/><Relationship Id="rId19" Type="http://schemas.openxmlformats.org/officeDocument/2006/relationships/image" Target="../media/image51.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54.png"/><Relationship Id="rId2" Type="http://schemas.openxmlformats.org/officeDocument/2006/relationships/image" Target="../media/image1.jpe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52.png"/><Relationship Id="rId10" Type="http://schemas.openxmlformats.org/officeDocument/2006/relationships/image" Target="../media/image23.svg"/><Relationship Id="rId19" Type="http://schemas.openxmlformats.org/officeDocument/2006/relationships/image" Target="../media/image61.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2" Type="http://schemas.openxmlformats.org/officeDocument/2006/relationships/image" Target="../media/image1.jpe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55.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63.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39.png"/><Relationship Id="rId2" Type="http://schemas.openxmlformats.org/officeDocument/2006/relationships/image" Target="../media/image1.jpe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57.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89.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61.png"/><Relationship Id="rId2" Type="http://schemas.openxmlformats.org/officeDocument/2006/relationships/image" Target="../media/image1.jpe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59.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93.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64.png"/><Relationship Id="rId2" Type="http://schemas.openxmlformats.org/officeDocument/2006/relationships/image" Target="../media/image1.jpe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62.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97.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67.png"/><Relationship Id="rId2" Type="http://schemas.openxmlformats.org/officeDocument/2006/relationships/image" Target="../media/image1.jpe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65.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6.svg"/><Relationship Id="rId3" Type="http://schemas.openxmlformats.org/officeDocument/2006/relationships/image" Target="../media/image20.jpeg"/><Relationship Id="rId7" Type="http://schemas.openxmlformats.org/officeDocument/2006/relationships/image" Target="../media/image40.svg"/><Relationship Id="rId12"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42.sv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101.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70.png"/><Relationship Id="rId2" Type="http://schemas.openxmlformats.org/officeDocument/2006/relationships/image" Target="../media/image1.jpeg"/><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68.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105.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73.png"/><Relationship Id="rId2" Type="http://schemas.openxmlformats.org/officeDocument/2006/relationships/image" Target="../media/image1.jpe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71.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109.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76.png"/><Relationship Id="rId2" Type="http://schemas.openxmlformats.org/officeDocument/2006/relationships/image" Target="../media/image1.jpe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74.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78.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77.png"/><Relationship Id="rId2" Type="http://schemas.openxmlformats.org/officeDocument/2006/relationships/image" Target="../media/image1.jpeg"/><Relationship Id="rId16" Type="http://schemas.openxmlformats.org/officeDocument/2006/relationships/image" Target="../media/image10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76.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24.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0.png"/><Relationship Id="rId26" Type="http://schemas.openxmlformats.org/officeDocument/2006/relationships/image" Target="../media/image16.png"/><Relationship Id="rId3" Type="http://schemas.openxmlformats.org/officeDocument/2006/relationships/image" Target="../media/image79.png"/><Relationship Id="rId21" Type="http://schemas.openxmlformats.org/officeDocument/2006/relationships/image" Target="../media/image23.svg"/><Relationship Id="rId34" Type="http://schemas.openxmlformats.org/officeDocument/2006/relationships/image" Target="../media/image42.png"/><Relationship Id="rId7" Type="http://schemas.openxmlformats.org/officeDocument/2006/relationships/image" Target="../media/image7.svg"/><Relationship Id="rId12" Type="http://schemas.openxmlformats.org/officeDocument/2006/relationships/image" Target="../media/image7.png"/><Relationship Id="rId17" Type="http://schemas.openxmlformats.org/officeDocument/2006/relationships/image" Target="../media/image17.svg"/><Relationship Id="rId25" Type="http://schemas.openxmlformats.org/officeDocument/2006/relationships/image" Target="../media/image29.svg"/><Relationship Id="rId33" Type="http://schemas.openxmlformats.org/officeDocument/2006/relationships/image" Target="../media/image101.svg"/><Relationship Id="rId2" Type="http://schemas.openxmlformats.org/officeDocument/2006/relationships/image" Target="../media/image1.jpeg"/><Relationship Id="rId16" Type="http://schemas.openxmlformats.org/officeDocument/2006/relationships/image" Target="../media/image9.png"/><Relationship Id="rId20" Type="http://schemas.openxmlformats.org/officeDocument/2006/relationships/image" Target="../media/image12.png"/><Relationship Id="rId29"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image" Target="../media/image15.png"/><Relationship Id="rId32" Type="http://schemas.openxmlformats.org/officeDocument/2006/relationships/image" Target="../media/image70.pn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5.svg"/><Relationship Id="rId28" Type="http://schemas.openxmlformats.org/officeDocument/2006/relationships/image" Target="../media/image17.png"/><Relationship Id="rId10" Type="http://schemas.openxmlformats.org/officeDocument/2006/relationships/image" Target="../media/image6.png"/><Relationship Id="rId19" Type="http://schemas.openxmlformats.org/officeDocument/2006/relationships/image" Target="../media/image19.svg"/><Relationship Id="rId31" Type="http://schemas.openxmlformats.org/officeDocument/2006/relationships/image" Target="../media/image61.sv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8.png"/><Relationship Id="rId22" Type="http://schemas.openxmlformats.org/officeDocument/2006/relationships/image" Target="../media/image13.png"/><Relationship Id="rId27" Type="http://schemas.openxmlformats.org/officeDocument/2006/relationships/image" Target="../media/image31.svg"/><Relationship Id="rId30" Type="http://schemas.openxmlformats.org/officeDocument/2006/relationships/image" Target="../media/image38.png"/><Relationship Id="rId35" Type="http://schemas.openxmlformats.org/officeDocument/2006/relationships/image" Target="../media/image67.sv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8.jpeg"/><Relationship Id="rId5" Type="http://schemas.openxmlformats.org/officeDocument/2006/relationships/image" Target="../media/image9.sv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18" Type="http://schemas.openxmlformats.org/officeDocument/2006/relationships/image" Target="../media/image61.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38.png"/><Relationship Id="rId2" Type="http://schemas.openxmlformats.org/officeDocument/2006/relationships/image" Target="../media/image1.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36.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5.svg"/><Relationship Id="rId17" Type="http://schemas.openxmlformats.org/officeDocument/2006/relationships/image" Target="../media/image63.svg"/><Relationship Id="rId2" Type="http://schemas.openxmlformats.org/officeDocument/2006/relationships/image" Target="../media/image1.jpe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37.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TextBox 3"/>
          <p:cNvSpPr txBox="1"/>
          <p:nvPr/>
        </p:nvSpPr>
        <p:spPr>
          <a:xfrm>
            <a:off x="10459720" y="1943594"/>
            <a:ext cx="7828280" cy="6169804"/>
          </a:xfrm>
          <a:prstGeom prst="rect">
            <a:avLst/>
          </a:prstGeom>
        </p:spPr>
        <p:txBody>
          <a:bodyPr lIns="0" tIns="0" rIns="0" bIns="0" rtlCol="0" anchor="t">
            <a:spAutoFit/>
          </a:bodyPr>
          <a:lstStyle/>
          <a:p>
            <a:pPr marL="0" lvl="0" indent="0" algn="ctr">
              <a:lnSpc>
                <a:spcPts val="15452"/>
              </a:lnSpc>
            </a:pPr>
            <a:r>
              <a:rPr lang="en-US" sz="20332">
                <a:solidFill>
                  <a:srgbClr val="E05F37"/>
                </a:solidFill>
                <a:latin typeface="Hibernate"/>
                <a:ea typeface="Hibernate"/>
                <a:cs typeface="Hibernate"/>
                <a:sym typeface="Hibernate"/>
              </a:rPr>
              <a:t>CORONA VIRUS ANALYSIS</a:t>
            </a:r>
          </a:p>
        </p:txBody>
      </p:sp>
      <p:sp>
        <p:nvSpPr>
          <p:cNvPr id="4" name="TextBox 4"/>
          <p:cNvSpPr txBox="1"/>
          <p:nvPr/>
        </p:nvSpPr>
        <p:spPr>
          <a:xfrm>
            <a:off x="3609190" y="7498291"/>
            <a:ext cx="9976844" cy="628377"/>
          </a:xfrm>
          <a:prstGeom prst="rect">
            <a:avLst/>
          </a:prstGeom>
        </p:spPr>
        <p:txBody>
          <a:bodyPr lIns="0" tIns="0" rIns="0" bIns="0" rtlCol="0" anchor="t">
            <a:spAutoFit/>
          </a:bodyPr>
          <a:lstStyle/>
          <a:p>
            <a:pPr marL="0" lvl="0" indent="0" algn="ctr">
              <a:lnSpc>
                <a:spcPts val="4889"/>
              </a:lnSpc>
            </a:pPr>
            <a:r>
              <a:rPr lang="en-US" sz="3732" spc="332" smtClean="0">
                <a:solidFill>
                  <a:srgbClr val="272727"/>
                </a:solidFill>
                <a:latin typeface="Inter Medium"/>
                <a:ea typeface="Inter Medium"/>
                <a:cs typeface="Inter Medium"/>
                <a:sym typeface="Inter Medium"/>
              </a:rPr>
              <a:t>PARTHASARATHY </a:t>
            </a:r>
            <a:r>
              <a:rPr lang="en-US" sz="3732" spc="332">
                <a:solidFill>
                  <a:srgbClr val="272727"/>
                </a:solidFill>
                <a:latin typeface="Inter Medium"/>
                <a:ea typeface="Inter Medium"/>
                <a:cs typeface="Inter Medium"/>
                <a:sym typeface="Inter Medium"/>
              </a:rPr>
              <a:t>J</a:t>
            </a:r>
          </a:p>
        </p:txBody>
      </p:sp>
      <p:sp>
        <p:nvSpPr>
          <p:cNvPr id="5" name="Freeform 5"/>
          <p:cNvSpPr/>
          <p:nvPr/>
        </p:nvSpPr>
        <p:spPr>
          <a:xfrm rot="-4041138">
            <a:off x="11059119" y="-1706219"/>
            <a:ext cx="3029521" cy="4114800"/>
          </a:xfrm>
          <a:custGeom>
            <a:avLst/>
            <a:gdLst/>
            <a:ahLst/>
            <a:cxnLst/>
            <a:rect l="l" t="t" r="r" b="b"/>
            <a:pathLst>
              <a:path w="3029521" h="4114800">
                <a:moveTo>
                  <a:pt x="0" y="0"/>
                </a:moveTo>
                <a:lnTo>
                  <a:pt x="3029522" y="0"/>
                </a:lnTo>
                <a:lnTo>
                  <a:pt x="3029522"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522920" y="7514745"/>
            <a:ext cx="4876800" cy="4114800"/>
          </a:xfrm>
          <a:custGeom>
            <a:avLst/>
            <a:gdLst/>
            <a:ahLst/>
            <a:cxnLst/>
            <a:rect l="l" t="t" r="r" b="b"/>
            <a:pathLst>
              <a:path w="4876800" h="4114800">
                <a:moveTo>
                  <a:pt x="0" y="0"/>
                </a:moveTo>
                <a:lnTo>
                  <a:pt x="4876800" y="0"/>
                </a:lnTo>
                <a:lnTo>
                  <a:pt x="4876800"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9860822" y="9119126"/>
            <a:ext cx="2573788" cy="1554763"/>
          </a:xfrm>
          <a:custGeom>
            <a:avLst/>
            <a:gdLst/>
            <a:ahLst/>
            <a:cxnLst/>
            <a:rect l="l" t="t" r="r" b="b"/>
            <a:pathLst>
              <a:path w="2573788" h="1554763">
                <a:moveTo>
                  <a:pt x="0" y="0"/>
                </a:moveTo>
                <a:lnTo>
                  <a:pt x="2573788" y="0"/>
                </a:lnTo>
                <a:lnTo>
                  <a:pt x="2573788" y="1554763"/>
                </a:lnTo>
                <a:lnTo>
                  <a:pt x="0" y="155476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3080908" y="8377658"/>
            <a:ext cx="2451842" cy="2388974"/>
          </a:xfrm>
          <a:custGeom>
            <a:avLst/>
            <a:gdLst/>
            <a:ahLst/>
            <a:cxnLst/>
            <a:rect l="l" t="t" r="r" b="b"/>
            <a:pathLst>
              <a:path w="2451842" h="2388974">
                <a:moveTo>
                  <a:pt x="0" y="0"/>
                </a:moveTo>
                <a:lnTo>
                  <a:pt x="2451842" y="0"/>
                </a:lnTo>
                <a:lnTo>
                  <a:pt x="2451842" y="2388974"/>
                </a:lnTo>
                <a:lnTo>
                  <a:pt x="0" y="238897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9" name="Freeform 9"/>
          <p:cNvSpPr/>
          <p:nvPr/>
        </p:nvSpPr>
        <p:spPr>
          <a:xfrm>
            <a:off x="15865918" y="7305322"/>
            <a:ext cx="3527849" cy="3627608"/>
          </a:xfrm>
          <a:custGeom>
            <a:avLst/>
            <a:gdLst/>
            <a:ahLst/>
            <a:cxnLst/>
            <a:rect l="l" t="t" r="r" b="b"/>
            <a:pathLst>
              <a:path w="3527849" h="3627608">
                <a:moveTo>
                  <a:pt x="0" y="0"/>
                </a:moveTo>
                <a:lnTo>
                  <a:pt x="3527849" y="0"/>
                </a:lnTo>
                <a:lnTo>
                  <a:pt x="3527849" y="3627608"/>
                </a:lnTo>
                <a:lnTo>
                  <a:pt x="0" y="362760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10" name="Freeform 10"/>
          <p:cNvSpPr/>
          <p:nvPr/>
        </p:nvSpPr>
        <p:spPr>
          <a:xfrm>
            <a:off x="-864630" y="4401954"/>
            <a:ext cx="1893330" cy="2747577"/>
          </a:xfrm>
          <a:custGeom>
            <a:avLst/>
            <a:gdLst/>
            <a:ahLst/>
            <a:cxnLst/>
            <a:rect l="l" t="t" r="r" b="b"/>
            <a:pathLst>
              <a:path w="1893330" h="2747577">
                <a:moveTo>
                  <a:pt x="0" y="0"/>
                </a:moveTo>
                <a:lnTo>
                  <a:pt x="1893330" y="0"/>
                </a:lnTo>
                <a:lnTo>
                  <a:pt x="1893330" y="2747577"/>
                </a:lnTo>
                <a:lnTo>
                  <a:pt x="0" y="274757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1" name="Freeform 11"/>
          <p:cNvSpPr/>
          <p:nvPr/>
        </p:nvSpPr>
        <p:spPr>
          <a:xfrm>
            <a:off x="15392124" y="-1028700"/>
            <a:ext cx="3649207" cy="3562539"/>
          </a:xfrm>
          <a:custGeom>
            <a:avLst/>
            <a:gdLst/>
            <a:ahLst/>
            <a:cxnLst/>
            <a:rect l="l" t="t" r="r" b="b"/>
            <a:pathLst>
              <a:path w="3649207" h="3562539">
                <a:moveTo>
                  <a:pt x="0" y="0"/>
                </a:moveTo>
                <a:lnTo>
                  <a:pt x="3649208" y="0"/>
                </a:lnTo>
                <a:lnTo>
                  <a:pt x="3649208" y="3562539"/>
                </a:lnTo>
                <a:lnTo>
                  <a:pt x="0" y="356253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2" name="Freeform 12"/>
          <p:cNvSpPr/>
          <p:nvPr/>
        </p:nvSpPr>
        <p:spPr>
          <a:xfrm>
            <a:off x="17259300" y="2541368"/>
            <a:ext cx="1893330" cy="2747577"/>
          </a:xfrm>
          <a:custGeom>
            <a:avLst/>
            <a:gdLst/>
            <a:ahLst/>
            <a:cxnLst/>
            <a:rect l="l" t="t" r="r" b="b"/>
            <a:pathLst>
              <a:path w="1893330" h="2747577">
                <a:moveTo>
                  <a:pt x="0" y="0"/>
                </a:moveTo>
                <a:lnTo>
                  <a:pt x="1893330" y="0"/>
                </a:lnTo>
                <a:lnTo>
                  <a:pt x="1893330" y="2747577"/>
                </a:lnTo>
                <a:lnTo>
                  <a:pt x="0" y="274757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3" name="Freeform 13"/>
          <p:cNvSpPr/>
          <p:nvPr/>
        </p:nvSpPr>
        <p:spPr>
          <a:xfrm rot="-7563451">
            <a:off x="924520" y="631284"/>
            <a:ext cx="1591739" cy="1766145"/>
          </a:xfrm>
          <a:custGeom>
            <a:avLst/>
            <a:gdLst/>
            <a:ahLst/>
            <a:cxnLst/>
            <a:rect l="l" t="t" r="r" b="b"/>
            <a:pathLst>
              <a:path w="1591739" h="1766145">
                <a:moveTo>
                  <a:pt x="0" y="0"/>
                </a:moveTo>
                <a:lnTo>
                  <a:pt x="1591739" y="0"/>
                </a:lnTo>
                <a:lnTo>
                  <a:pt x="1591739" y="1766145"/>
                </a:lnTo>
                <a:lnTo>
                  <a:pt x="0" y="1766145"/>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14" name="Freeform 14"/>
          <p:cNvSpPr/>
          <p:nvPr/>
        </p:nvSpPr>
        <p:spPr>
          <a:xfrm rot="3413964">
            <a:off x="12625663" y="7415424"/>
            <a:ext cx="1591739" cy="1766145"/>
          </a:xfrm>
          <a:custGeom>
            <a:avLst/>
            <a:gdLst/>
            <a:ahLst/>
            <a:cxnLst/>
            <a:rect l="l" t="t" r="r" b="b"/>
            <a:pathLst>
              <a:path w="1591739" h="1766145">
                <a:moveTo>
                  <a:pt x="0" y="0"/>
                </a:moveTo>
                <a:lnTo>
                  <a:pt x="1591739" y="0"/>
                </a:lnTo>
                <a:lnTo>
                  <a:pt x="1591739" y="1766146"/>
                </a:lnTo>
                <a:lnTo>
                  <a:pt x="0" y="1766146"/>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
        <p:nvSpPr>
          <p:cNvPr id="15" name="Freeform 15"/>
          <p:cNvSpPr/>
          <p:nvPr/>
        </p:nvSpPr>
        <p:spPr>
          <a:xfrm>
            <a:off x="2902735" y="7514745"/>
            <a:ext cx="1412910" cy="1305015"/>
          </a:xfrm>
          <a:custGeom>
            <a:avLst/>
            <a:gdLst/>
            <a:ahLst/>
            <a:cxnLst/>
            <a:rect l="l" t="t" r="r" b="b"/>
            <a:pathLst>
              <a:path w="1412910" h="1305015">
                <a:moveTo>
                  <a:pt x="0" y="0"/>
                </a:moveTo>
                <a:lnTo>
                  <a:pt x="1412910" y="0"/>
                </a:lnTo>
                <a:lnTo>
                  <a:pt x="1412910" y="1305015"/>
                </a:lnTo>
                <a:lnTo>
                  <a:pt x="0" y="1305015"/>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p:spPr>
      </p:sp>
      <p:sp>
        <p:nvSpPr>
          <p:cNvPr id="16" name="Freeform 16"/>
          <p:cNvSpPr/>
          <p:nvPr/>
        </p:nvSpPr>
        <p:spPr>
          <a:xfrm>
            <a:off x="-2623304" y="-961531"/>
            <a:ext cx="3882875" cy="4114800"/>
          </a:xfrm>
          <a:custGeom>
            <a:avLst/>
            <a:gdLst/>
            <a:ahLst/>
            <a:cxnLst/>
            <a:rect l="l" t="t" r="r" b="b"/>
            <a:pathLst>
              <a:path w="3882875" h="4114800">
                <a:moveTo>
                  <a:pt x="0" y="0"/>
                </a:moveTo>
                <a:lnTo>
                  <a:pt x="3882875" y="0"/>
                </a:lnTo>
                <a:lnTo>
                  <a:pt x="3882875" y="4114800"/>
                </a:lnTo>
                <a:lnTo>
                  <a:pt x="0" y="4114800"/>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p:spPr>
      </p:sp>
      <p:sp>
        <p:nvSpPr>
          <p:cNvPr id="17" name="Freeform 17"/>
          <p:cNvSpPr/>
          <p:nvPr/>
        </p:nvSpPr>
        <p:spPr>
          <a:xfrm>
            <a:off x="1097367" y="-2631085"/>
            <a:ext cx="3610737" cy="4114800"/>
          </a:xfrm>
          <a:custGeom>
            <a:avLst/>
            <a:gdLst/>
            <a:ahLst/>
            <a:cxnLst/>
            <a:rect l="l" t="t" r="r" b="b"/>
            <a:pathLst>
              <a:path w="3610737" h="4114800">
                <a:moveTo>
                  <a:pt x="0" y="0"/>
                </a:moveTo>
                <a:lnTo>
                  <a:pt x="3610737" y="0"/>
                </a:lnTo>
                <a:lnTo>
                  <a:pt x="3610737" y="4114800"/>
                </a:lnTo>
                <a:lnTo>
                  <a:pt x="0" y="4114800"/>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p:spPr>
      </p:sp>
      <p:sp>
        <p:nvSpPr>
          <p:cNvPr id="18" name="Freeform 18"/>
          <p:cNvSpPr/>
          <p:nvPr/>
        </p:nvSpPr>
        <p:spPr>
          <a:xfrm>
            <a:off x="16681105" y="2939300"/>
            <a:ext cx="578195" cy="975856"/>
          </a:xfrm>
          <a:custGeom>
            <a:avLst/>
            <a:gdLst/>
            <a:ahLst/>
            <a:cxnLst/>
            <a:rect l="l" t="t" r="r" b="b"/>
            <a:pathLst>
              <a:path w="578195" h="975856">
                <a:moveTo>
                  <a:pt x="0" y="0"/>
                </a:moveTo>
                <a:lnTo>
                  <a:pt x="578195" y="0"/>
                </a:lnTo>
                <a:lnTo>
                  <a:pt x="578195" y="975857"/>
                </a:lnTo>
                <a:lnTo>
                  <a:pt x="0" y="975857"/>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p:spPr>
      </p:sp>
      <p:sp>
        <p:nvSpPr>
          <p:cNvPr id="19" name="Freeform 19"/>
          <p:cNvSpPr/>
          <p:nvPr/>
        </p:nvSpPr>
        <p:spPr>
          <a:xfrm rot="-7011319">
            <a:off x="3286751" y="8943671"/>
            <a:ext cx="1739612" cy="2686659"/>
          </a:xfrm>
          <a:custGeom>
            <a:avLst/>
            <a:gdLst/>
            <a:ahLst/>
            <a:cxnLst/>
            <a:rect l="l" t="t" r="r" b="b"/>
            <a:pathLst>
              <a:path w="1739612" h="2686659">
                <a:moveTo>
                  <a:pt x="0" y="0"/>
                </a:moveTo>
                <a:lnTo>
                  <a:pt x="1739612" y="0"/>
                </a:lnTo>
                <a:lnTo>
                  <a:pt x="1739612" y="2686658"/>
                </a:lnTo>
                <a:lnTo>
                  <a:pt x="0" y="2686658"/>
                </a:lnTo>
                <a:lnTo>
                  <a:pt x="0" y="0"/>
                </a:lnTo>
                <a:close/>
              </a:path>
            </a:pathLst>
          </a:custGeom>
          <a:blipFill>
            <a:blip r:embed="rId29">
              <a:extLst>
                <a:ext uri="{96DAC541-7B7A-43D3-8B79-37D633B846F1}">
                  <asvg:svgBlip xmlns:asvg="http://schemas.microsoft.com/office/drawing/2016/SVG/main" xmlns="" r:embed="rId30"/>
                </a:ext>
              </a:extLst>
            </a:blip>
            <a:stretch>
              <a:fillRect/>
            </a:stretch>
          </a:blipFill>
        </p:spPr>
      </p:sp>
      <p:sp>
        <p:nvSpPr>
          <p:cNvPr id="20" name="Freeform 20"/>
          <p:cNvSpPr/>
          <p:nvPr/>
        </p:nvSpPr>
        <p:spPr>
          <a:xfrm>
            <a:off x="7183521" y="8433501"/>
            <a:ext cx="2677302" cy="2926013"/>
          </a:xfrm>
          <a:custGeom>
            <a:avLst/>
            <a:gdLst/>
            <a:ahLst/>
            <a:cxnLst/>
            <a:rect l="l" t="t" r="r" b="b"/>
            <a:pathLst>
              <a:path w="2677302" h="2926013">
                <a:moveTo>
                  <a:pt x="0" y="0"/>
                </a:moveTo>
                <a:lnTo>
                  <a:pt x="2677301" y="0"/>
                </a:lnTo>
                <a:lnTo>
                  <a:pt x="2677301" y="2926013"/>
                </a:lnTo>
                <a:lnTo>
                  <a:pt x="0" y="2926013"/>
                </a:lnTo>
                <a:lnTo>
                  <a:pt x="0" y="0"/>
                </a:lnTo>
                <a:close/>
              </a:path>
            </a:pathLst>
          </a:custGeom>
          <a:blipFill>
            <a:blip r:embed="rId31">
              <a:extLst>
                <a:ext uri="{96DAC541-7B7A-43D3-8B79-37D633B846F1}">
                  <asvg:svgBlip xmlns:asvg="http://schemas.microsoft.com/office/drawing/2016/SVG/main" xmlns="" r:embed="rId32"/>
                </a:ext>
              </a:extLst>
            </a:blip>
            <a:stretch>
              <a:fillRect/>
            </a:stretch>
          </a:blipFill>
        </p:spPr>
      </p:sp>
      <p:sp>
        <p:nvSpPr>
          <p:cNvPr id="21" name="Freeform 21"/>
          <p:cNvSpPr/>
          <p:nvPr/>
        </p:nvSpPr>
        <p:spPr>
          <a:xfrm rot="-5400000">
            <a:off x="7059165" y="-1317943"/>
            <a:ext cx="2677302" cy="2926013"/>
          </a:xfrm>
          <a:custGeom>
            <a:avLst/>
            <a:gdLst/>
            <a:ahLst/>
            <a:cxnLst/>
            <a:rect l="l" t="t" r="r" b="b"/>
            <a:pathLst>
              <a:path w="2677302" h="2926013">
                <a:moveTo>
                  <a:pt x="0" y="0"/>
                </a:moveTo>
                <a:lnTo>
                  <a:pt x="2677302" y="0"/>
                </a:lnTo>
                <a:lnTo>
                  <a:pt x="2677302" y="2926013"/>
                </a:lnTo>
                <a:lnTo>
                  <a:pt x="0" y="2926013"/>
                </a:lnTo>
                <a:lnTo>
                  <a:pt x="0" y="0"/>
                </a:lnTo>
                <a:close/>
              </a:path>
            </a:pathLst>
          </a:custGeom>
          <a:blipFill>
            <a:blip r:embed="rId33">
              <a:extLst>
                <a:ext uri="{96DAC541-7B7A-43D3-8B79-37D633B846F1}">
                  <asvg:svgBlip xmlns:asvg="http://schemas.microsoft.com/office/drawing/2016/SVG/main" xmlns="" r:embed="rId34"/>
                </a:ext>
              </a:extLst>
            </a:blip>
            <a:stretch>
              <a:fillRect/>
            </a:stretch>
          </a:blipFill>
        </p:spPr>
      </p:sp>
      <p:sp>
        <p:nvSpPr>
          <p:cNvPr id="22" name="Freeform 22"/>
          <p:cNvSpPr/>
          <p:nvPr/>
        </p:nvSpPr>
        <p:spPr>
          <a:xfrm>
            <a:off x="5041479" y="-1509409"/>
            <a:ext cx="1893330" cy="2747577"/>
          </a:xfrm>
          <a:custGeom>
            <a:avLst/>
            <a:gdLst/>
            <a:ahLst/>
            <a:cxnLst/>
            <a:rect l="l" t="t" r="r" b="b"/>
            <a:pathLst>
              <a:path w="1893330" h="2747577">
                <a:moveTo>
                  <a:pt x="0" y="0"/>
                </a:moveTo>
                <a:lnTo>
                  <a:pt x="1893330" y="0"/>
                </a:lnTo>
                <a:lnTo>
                  <a:pt x="1893330" y="2747578"/>
                </a:lnTo>
                <a:lnTo>
                  <a:pt x="0" y="274757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23" name="Freeform 23"/>
          <p:cNvSpPr/>
          <p:nvPr/>
        </p:nvSpPr>
        <p:spPr>
          <a:xfrm>
            <a:off x="2321149" y="1514357"/>
            <a:ext cx="8826568" cy="5231704"/>
          </a:xfrm>
          <a:custGeom>
            <a:avLst/>
            <a:gdLst/>
            <a:ahLst/>
            <a:cxnLst/>
            <a:rect l="l" t="t" r="r" b="b"/>
            <a:pathLst>
              <a:path w="8826568" h="5231704">
                <a:moveTo>
                  <a:pt x="0" y="0"/>
                </a:moveTo>
                <a:lnTo>
                  <a:pt x="8826567" y="0"/>
                </a:lnTo>
                <a:lnTo>
                  <a:pt x="8826567" y="5231704"/>
                </a:lnTo>
                <a:lnTo>
                  <a:pt x="0" y="5231704"/>
                </a:lnTo>
                <a:lnTo>
                  <a:pt x="0" y="0"/>
                </a:lnTo>
                <a:close/>
              </a:path>
            </a:pathLst>
          </a:custGeom>
          <a:blipFill>
            <a:blip r:embed="rId35"/>
            <a:stretch>
              <a:fillRect t="-13267" b="-13267"/>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306568" y="3589038"/>
            <a:ext cx="7818971" cy="1935699"/>
          </a:xfrm>
          <a:custGeom>
            <a:avLst/>
            <a:gdLst/>
            <a:ahLst/>
            <a:cxnLst/>
            <a:rect l="l" t="t" r="r" b="b"/>
            <a:pathLst>
              <a:path w="7818971" h="1935699">
                <a:moveTo>
                  <a:pt x="0" y="0"/>
                </a:moveTo>
                <a:lnTo>
                  <a:pt x="7818971" y="0"/>
                </a:lnTo>
                <a:lnTo>
                  <a:pt x="7818971" y="1935700"/>
                </a:lnTo>
                <a:lnTo>
                  <a:pt x="0" y="1935700"/>
                </a:lnTo>
                <a:lnTo>
                  <a:pt x="0" y="0"/>
                </a:lnTo>
                <a:close/>
              </a:path>
            </a:pathLst>
          </a:custGeom>
          <a:blipFill>
            <a:blip r:embed="rId15"/>
            <a:stretch>
              <a:fillRect l="-5067" r="-5067"/>
            </a:stretch>
          </a:blipFill>
        </p:spPr>
      </p:sp>
      <p:sp>
        <p:nvSpPr>
          <p:cNvPr id="10" name="Freeform 10"/>
          <p:cNvSpPr/>
          <p:nvPr/>
        </p:nvSpPr>
        <p:spPr>
          <a:xfrm>
            <a:off x="9972992" y="3589038"/>
            <a:ext cx="5931152" cy="2629628"/>
          </a:xfrm>
          <a:custGeom>
            <a:avLst/>
            <a:gdLst/>
            <a:ahLst/>
            <a:cxnLst/>
            <a:rect l="l" t="t" r="r" b="b"/>
            <a:pathLst>
              <a:path w="5931152" h="2629628">
                <a:moveTo>
                  <a:pt x="0" y="0"/>
                </a:moveTo>
                <a:lnTo>
                  <a:pt x="5931153" y="0"/>
                </a:lnTo>
                <a:lnTo>
                  <a:pt x="5931153" y="2629629"/>
                </a:lnTo>
                <a:lnTo>
                  <a:pt x="0" y="2629629"/>
                </a:lnTo>
                <a:lnTo>
                  <a:pt x="0" y="0"/>
                </a:lnTo>
                <a:close/>
              </a:path>
            </a:pathLst>
          </a:custGeom>
          <a:blipFill>
            <a:blip r:embed="rId16"/>
            <a:stretch>
              <a:fillRect r="-2474"/>
            </a:stretch>
          </a:blipFill>
        </p:spPr>
      </p:sp>
      <p:sp>
        <p:nvSpPr>
          <p:cNvPr id="11" name="Freeform 11"/>
          <p:cNvSpPr/>
          <p:nvPr/>
        </p:nvSpPr>
        <p:spPr>
          <a:xfrm>
            <a:off x="14359124" y="0"/>
            <a:ext cx="3962302" cy="3681339"/>
          </a:xfrm>
          <a:custGeom>
            <a:avLst/>
            <a:gdLst/>
            <a:ahLst/>
            <a:cxnLst/>
            <a:rect l="l" t="t" r="r" b="b"/>
            <a:pathLst>
              <a:path w="3962302" h="3681339">
                <a:moveTo>
                  <a:pt x="0" y="0"/>
                </a:moveTo>
                <a:lnTo>
                  <a:pt x="3962302" y="0"/>
                </a:lnTo>
                <a:lnTo>
                  <a:pt x="3962302" y="3681339"/>
                </a:lnTo>
                <a:lnTo>
                  <a:pt x="0" y="3681339"/>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06568" y="1116480"/>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3:</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Check total number of rows</a:t>
            </a:r>
          </a:p>
        </p:txBody>
      </p:sp>
      <p:sp>
        <p:nvSpPr>
          <p:cNvPr id="13" name="TextBox 13"/>
          <p:cNvSpPr txBox="1"/>
          <p:nvPr/>
        </p:nvSpPr>
        <p:spPr>
          <a:xfrm>
            <a:off x="12644240" y="266408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7856365" y="6782038"/>
            <a:ext cx="8483909" cy="2127003"/>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The query executed and results in the output as total count of rows is 78,386.</a:t>
            </a:r>
          </a:p>
          <a:p>
            <a:pPr algn="l">
              <a:lnSpc>
                <a:spcPts val="3392"/>
              </a:lnSpc>
            </a:pPr>
            <a:r>
              <a:rPr lang="en-US" sz="2422">
                <a:solidFill>
                  <a:srgbClr val="272727"/>
                </a:solidFill>
                <a:latin typeface="Montserrat Medium"/>
                <a:ea typeface="Montserrat Medium"/>
                <a:cs typeface="Montserrat Medium"/>
                <a:sym typeface="Montserrat Medium"/>
              </a:rPr>
              <a:t>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472333" y="2525546"/>
            <a:ext cx="8797636" cy="7187015"/>
          </a:xfrm>
          <a:custGeom>
            <a:avLst/>
            <a:gdLst/>
            <a:ahLst/>
            <a:cxnLst/>
            <a:rect l="l" t="t" r="r" b="b"/>
            <a:pathLst>
              <a:path w="8797636" h="7187015">
                <a:moveTo>
                  <a:pt x="0" y="0"/>
                </a:moveTo>
                <a:lnTo>
                  <a:pt x="8797636" y="0"/>
                </a:lnTo>
                <a:lnTo>
                  <a:pt x="8797636" y="7187015"/>
                </a:lnTo>
                <a:lnTo>
                  <a:pt x="0" y="7187015"/>
                </a:lnTo>
                <a:lnTo>
                  <a:pt x="0" y="0"/>
                </a:lnTo>
                <a:close/>
              </a:path>
            </a:pathLst>
          </a:custGeom>
          <a:blipFill>
            <a:blip r:embed="rId15"/>
            <a:stretch>
              <a:fillRect/>
            </a:stretch>
          </a:blipFill>
        </p:spPr>
      </p:sp>
      <p:sp>
        <p:nvSpPr>
          <p:cNvPr id="10" name="Freeform 10"/>
          <p:cNvSpPr/>
          <p:nvPr/>
        </p:nvSpPr>
        <p:spPr>
          <a:xfrm>
            <a:off x="10356970" y="2553803"/>
            <a:ext cx="6752017" cy="2347556"/>
          </a:xfrm>
          <a:custGeom>
            <a:avLst/>
            <a:gdLst/>
            <a:ahLst/>
            <a:cxnLst/>
            <a:rect l="l" t="t" r="r" b="b"/>
            <a:pathLst>
              <a:path w="6752017" h="2347556">
                <a:moveTo>
                  <a:pt x="0" y="0"/>
                </a:moveTo>
                <a:lnTo>
                  <a:pt x="6752017" y="0"/>
                </a:lnTo>
                <a:lnTo>
                  <a:pt x="6752017" y="2347556"/>
                </a:lnTo>
                <a:lnTo>
                  <a:pt x="0" y="2347556"/>
                </a:lnTo>
                <a:lnTo>
                  <a:pt x="0" y="0"/>
                </a:lnTo>
                <a:close/>
              </a:path>
            </a:pathLst>
          </a:custGeom>
          <a:blipFill>
            <a:blip r:embed="rId16"/>
            <a:stretch>
              <a:fillRect/>
            </a:stretch>
          </a:blipFill>
        </p:spPr>
      </p:sp>
      <p:sp>
        <p:nvSpPr>
          <p:cNvPr id="11" name="Freeform 11"/>
          <p:cNvSpPr/>
          <p:nvPr/>
        </p:nvSpPr>
        <p:spPr>
          <a:xfrm>
            <a:off x="16075000" y="137764"/>
            <a:ext cx="2067975" cy="2090783"/>
          </a:xfrm>
          <a:custGeom>
            <a:avLst/>
            <a:gdLst/>
            <a:ahLst/>
            <a:cxnLst/>
            <a:rect l="l" t="t" r="r" b="b"/>
            <a:pathLst>
              <a:path w="2067975" h="2090783">
                <a:moveTo>
                  <a:pt x="0" y="0"/>
                </a:moveTo>
                <a:lnTo>
                  <a:pt x="2067974" y="0"/>
                </a:lnTo>
                <a:lnTo>
                  <a:pt x="2067974" y="2090783"/>
                </a:lnTo>
                <a:lnTo>
                  <a:pt x="0" y="2090783"/>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06568" y="1116480"/>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4:</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Check what is start_date and end_date</a:t>
            </a:r>
          </a:p>
        </p:txBody>
      </p:sp>
      <p:sp>
        <p:nvSpPr>
          <p:cNvPr id="13" name="TextBox 13"/>
          <p:cNvSpPr txBox="1"/>
          <p:nvPr/>
        </p:nvSpPr>
        <p:spPr>
          <a:xfrm>
            <a:off x="10559502" y="171655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9804091" y="5329528"/>
            <a:ext cx="8483909" cy="4691434"/>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marL="523102" lvl="1" indent="-261551" algn="l">
              <a:lnSpc>
                <a:spcPts val="3392"/>
              </a:lnSpc>
              <a:buFont typeface="Arial"/>
              <a:buChar char="•"/>
            </a:pPr>
            <a:r>
              <a:rPr lang="en-US" sz="2422">
                <a:solidFill>
                  <a:srgbClr val="272727"/>
                </a:solidFill>
                <a:latin typeface="Montserrat Medium"/>
                <a:ea typeface="Montserrat Medium"/>
                <a:cs typeface="Montserrat Medium"/>
                <a:sym typeface="Montserrat Medium"/>
              </a:rPr>
              <a:t> Since the data has different ‘date’ format it need to be updated to the required format.</a:t>
            </a:r>
          </a:p>
          <a:p>
            <a:pPr marL="523102" lvl="1" indent="-261551" algn="l">
              <a:lnSpc>
                <a:spcPts val="3392"/>
              </a:lnSpc>
              <a:buFont typeface="Arial"/>
              <a:buChar char="•"/>
            </a:pPr>
            <a:r>
              <a:rPr lang="en-US" sz="2422">
                <a:solidFill>
                  <a:srgbClr val="272727"/>
                </a:solidFill>
                <a:latin typeface="Montserrat Medium"/>
                <a:ea typeface="Montserrat Medium"/>
                <a:cs typeface="Montserrat Medium"/>
                <a:sym typeface="Montserrat Medium"/>
              </a:rPr>
              <a:t> By default the SQL has safe mode enabled which prevents the data’s being updated so it needs to be turned off before we update the date format.</a:t>
            </a:r>
          </a:p>
          <a:p>
            <a:pPr marL="523102" lvl="1" indent="-261551" algn="l">
              <a:lnSpc>
                <a:spcPts val="3392"/>
              </a:lnSpc>
              <a:buFont typeface="Arial"/>
              <a:buChar char="•"/>
            </a:pPr>
            <a:r>
              <a:rPr lang="en-US" sz="2422">
                <a:solidFill>
                  <a:srgbClr val="272727"/>
                </a:solidFill>
                <a:latin typeface="Montserrat Medium"/>
                <a:ea typeface="Montserrat Medium"/>
                <a:cs typeface="Montserrat Medium"/>
                <a:sym typeface="Montserrat Medium"/>
              </a:rPr>
              <a:t>Start date of corona is 2020-jan-22</a:t>
            </a:r>
          </a:p>
          <a:p>
            <a:pPr marL="523102" lvl="1" indent="-261551" algn="l">
              <a:lnSpc>
                <a:spcPts val="3392"/>
              </a:lnSpc>
              <a:buFont typeface="Arial"/>
              <a:buChar char="•"/>
            </a:pPr>
            <a:r>
              <a:rPr lang="en-US" sz="2422">
                <a:solidFill>
                  <a:srgbClr val="272727"/>
                </a:solidFill>
                <a:latin typeface="Montserrat Medium"/>
                <a:ea typeface="Montserrat Medium"/>
                <a:cs typeface="Montserrat Medium"/>
                <a:sym typeface="Montserrat Medium"/>
              </a:rPr>
              <a:t>End date of corona is 2021-jun-13  </a:t>
            </a:r>
          </a:p>
          <a:p>
            <a:pPr marL="523102" lvl="1" indent="-261551" algn="l">
              <a:lnSpc>
                <a:spcPts val="3392"/>
              </a:lnSpc>
              <a:buFont typeface="Arial"/>
              <a:buChar char="•"/>
            </a:pPr>
            <a:r>
              <a:rPr lang="en-US" sz="2422">
                <a:solidFill>
                  <a:srgbClr val="272727"/>
                </a:solidFill>
                <a:latin typeface="Montserrat Medium"/>
                <a:ea typeface="Montserrat Medium"/>
                <a:cs typeface="Montserrat Medium"/>
                <a:sym typeface="Montserrat Medium"/>
              </a:rPr>
              <a:t>As per the dataset.</a:t>
            </a:r>
          </a:p>
          <a:p>
            <a:pPr algn="l">
              <a:lnSpc>
                <a:spcPts val="3392"/>
              </a:lnSpc>
            </a:pPr>
            <a:r>
              <a:rPr lang="en-US" sz="2422">
                <a:solidFill>
                  <a:srgbClr val="272727"/>
                </a:solidFill>
                <a:latin typeface="Montserrat Medium"/>
                <a:ea typeface="Montserrat Medium"/>
                <a:cs typeface="Montserrat Medium"/>
                <a:sym typeface="Montserrat Medium"/>
              </a:rPr>
              <a:t>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36872" y="3244475"/>
            <a:ext cx="13871111" cy="922009"/>
          </a:xfrm>
          <a:custGeom>
            <a:avLst/>
            <a:gdLst/>
            <a:ahLst/>
            <a:cxnLst/>
            <a:rect l="l" t="t" r="r" b="b"/>
            <a:pathLst>
              <a:path w="13871111" h="922009">
                <a:moveTo>
                  <a:pt x="0" y="0"/>
                </a:moveTo>
                <a:lnTo>
                  <a:pt x="13871110" y="0"/>
                </a:lnTo>
                <a:lnTo>
                  <a:pt x="13871110" y="922009"/>
                </a:lnTo>
                <a:lnTo>
                  <a:pt x="0" y="922009"/>
                </a:lnTo>
                <a:lnTo>
                  <a:pt x="0" y="0"/>
                </a:lnTo>
                <a:close/>
              </a:path>
            </a:pathLst>
          </a:custGeom>
          <a:blipFill>
            <a:blip r:embed="rId15"/>
            <a:stretch>
              <a:fillRect/>
            </a:stretch>
          </a:blipFill>
        </p:spPr>
      </p:sp>
      <p:sp>
        <p:nvSpPr>
          <p:cNvPr id="10" name="Freeform 10"/>
          <p:cNvSpPr/>
          <p:nvPr/>
        </p:nvSpPr>
        <p:spPr>
          <a:xfrm>
            <a:off x="788352" y="6401939"/>
            <a:ext cx="5448300" cy="3034083"/>
          </a:xfrm>
          <a:custGeom>
            <a:avLst/>
            <a:gdLst/>
            <a:ahLst/>
            <a:cxnLst/>
            <a:rect l="l" t="t" r="r" b="b"/>
            <a:pathLst>
              <a:path w="5448300" h="3034083">
                <a:moveTo>
                  <a:pt x="0" y="0"/>
                </a:moveTo>
                <a:lnTo>
                  <a:pt x="5448300" y="0"/>
                </a:lnTo>
                <a:lnTo>
                  <a:pt x="5448300" y="3034083"/>
                </a:lnTo>
                <a:lnTo>
                  <a:pt x="0" y="3034083"/>
                </a:lnTo>
                <a:lnTo>
                  <a:pt x="0" y="0"/>
                </a:lnTo>
                <a:close/>
              </a:path>
            </a:pathLst>
          </a:custGeom>
          <a:blipFill>
            <a:blip r:embed="rId16"/>
            <a:stretch>
              <a:fillRect/>
            </a:stretch>
          </a:blipFill>
        </p:spPr>
      </p:sp>
      <p:sp>
        <p:nvSpPr>
          <p:cNvPr id="11" name="Freeform 11"/>
          <p:cNvSpPr/>
          <p:nvPr/>
        </p:nvSpPr>
        <p:spPr>
          <a:xfrm>
            <a:off x="14019698" y="-26759"/>
            <a:ext cx="4352192" cy="4114800"/>
          </a:xfrm>
          <a:custGeom>
            <a:avLst/>
            <a:gdLst/>
            <a:ahLst/>
            <a:cxnLst/>
            <a:rect l="l" t="t" r="r" b="b"/>
            <a:pathLst>
              <a:path w="4352192" h="4114800">
                <a:moveTo>
                  <a:pt x="0" y="0"/>
                </a:moveTo>
                <a:lnTo>
                  <a:pt x="4352192" y="0"/>
                </a:lnTo>
                <a:lnTo>
                  <a:pt x="4352192"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06568" y="962025"/>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5:</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Number of month present in dataset</a:t>
            </a:r>
          </a:p>
        </p:txBody>
      </p:sp>
      <p:sp>
        <p:nvSpPr>
          <p:cNvPr id="13" name="TextBox 13"/>
          <p:cNvSpPr txBox="1"/>
          <p:nvPr/>
        </p:nvSpPr>
        <p:spPr>
          <a:xfrm>
            <a:off x="306568" y="5307199"/>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8357619" y="5849489"/>
            <a:ext cx="8483909" cy="1696914"/>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The total number of months present in the dataset is 16 months.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4359124" y="0"/>
            <a:ext cx="3962302" cy="3681339"/>
          </a:xfrm>
          <a:custGeom>
            <a:avLst/>
            <a:gdLst/>
            <a:ahLst/>
            <a:cxnLst/>
            <a:rect l="l" t="t" r="r" b="b"/>
            <a:pathLst>
              <a:path w="3962302" h="3681339">
                <a:moveTo>
                  <a:pt x="0" y="0"/>
                </a:moveTo>
                <a:lnTo>
                  <a:pt x="3962302" y="0"/>
                </a:lnTo>
                <a:lnTo>
                  <a:pt x="3962302" y="3681339"/>
                </a:lnTo>
                <a:lnTo>
                  <a:pt x="0" y="368133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542394" y="1901266"/>
            <a:ext cx="9974488" cy="3242234"/>
          </a:xfrm>
          <a:custGeom>
            <a:avLst/>
            <a:gdLst/>
            <a:ahLst/>
            <a:cxnLst/>
            <a:rect l="l" t="t" r="r" b="b"/>
            <a:pathLst>
              <a:path w="9974488" h="3242234">
                <a:moveTo>
                  <a:pt x="0" y="0"/>
                </a:moveTo>
                <a:lnTo>
                  <a:pt x="9974488" y="0"/>
                </a:lnTo>
                <a:lnTo>
                  <a:pt x="9974488" y="3242234"/>
                </a:lnTo>
                <a:lnTo>
                  <a:pt x="0" y="3242234"/>
                </a:lnTo>
                <a:lnTo>
                  <a:pt x="0" y="0"/>
                </a:lnTo>
                <a:close/>
              </a:path>
            </a:pathLst>
          </a:custGeom>
          <a:blipFill>
            <a:blip r:embed="rId17"/>
            <a:stretch>
              <a:fillRect l="-1434" r="-1434"/>
            </a:stretch>
          </a:blipFill>
        </p:spPr>
      </p:sp>
      <p:sp>
        <p:nvSpPr>
          <p:cNvPr id="11" name="Freeform 11"/>
          <p:cNvSpPr/>
          <p:nvPr/>
        </p:nvSpPr>
        <p:spPr>
          <a:xfrm>
            <a:off x="3455889" y="5305425"/>
            <a:ext cx="9735044" cy="2981413"/>
          </a:xfrm>
          <a:custGeom>
            <a:avLst/>
            <a:gdLst/>
            <a:ahLst/>
            <a:cxnLst/>
            <a:rect l="l" t="t" r="r" b="b"/>
            <a:pathLst>
              <a:path w="9735044" h="2981413">
                <a:moveTo>
                  <a:pt x="0" y="0"/>
                </a:moveTo>
                <a:lnTo>
                  <a:pt x="9735044" y="0"/>
                </a:lnTo>
                <a:lnTo>
                  <a:pt x="9735044" y="2981413"/>
                </a:lnTo>
                <a:lnTo>
                  <a:pt x="0" y="2981413"/>
                </a:lnTo>
                <a:lnTo>
                  <a:pt x="0" y="0"/>
                </a:lnTo>
                <a:close/>
              </a:path>
            </a:pathLst>
          </a:custGeom>
          <a:blipFill>
            <a:blip r:embed="rId18"/>
            <a:stretch>
              <a:fillRect r="-10321"/>
            </a:stretch>
          </a:blipFill>
        </p:spPr>
      </p:sp>
      <p:sp>
        <p:nvSpPr>
          <p:cNvPr id="12" name="Freeform 12"/>
          <p:cNvSpPr/>
          <p:nvPr/>
        </p:nvSpPr>
        <p:spPr>
          <a:xfrm>
            <a:off x="3455889" y="8535032"/>
            <a:ext cx="11590885" cy="530386"/>
          </a:xfrm>
          <a:custGeom>
            <a:avLst/>
            <a:gdLst/>
            <a:ahLst/>
            <a:cxnLst/>
            <a:rect l="l" t="t" r="r" b="b"/>
            <a:pathLst>
              <a:path w="11590885" h="530386">
                <a:moveTo>
                  <a:pt x="0" y="0"/>
                </a:moveTo>
                <a:lnTo>
                  <a:pt x="11590884" y="0"/>
                </a:lnTo>
                <a:lnTo>
                  <a:pt x="11590884" y="530387"/>
                </a:lnTo>
                <a:lnTo>
                  <a:pt x="0" y="530387"/>
                </a:lnTo>
                <a:lnTo>
                  <a:pt x="0" y="0"/>
                </a:lnTo>
                <a:close/>
              </a:path>
            </a:pathLst>
          </a:custGeom>
          <a:blipFill>
            <a:blip r:embed="rId19"/>
            <a:stretch>
              <a:fillRect/>
            </a:stretch>
          </a:blipFill>
        </p:spPr>
      </p:sp>
      <p:sp>
        <p:nvSpPr>
          <p:cNvPr id="13" name="TextBox 13"/>
          <p:cNvSpPr txBox="1"/>
          <p:nvPr/>
        </p:nvSpPr>
        <p:spPr>
          <a:xfrm>
            <a:off x="328412" y="559585"/>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6:</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monthly average for confirmed, deaths, recovered</a:t>
            </a:r>
          </a:p>
        </p:txBody>
      </p:sp>
      <p:sp>
        <p:nvSpPr>
          <p:cNvPr id="14" name="TextBox 14"/>
          <p:cNvSpPr txBox="1"/>
          <p:nvPr/>
        </p:nvSpPr>
        <p:spPr>
          <a:xfrm>
            <a:off x="627432" y="5745662"/>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328412" y="2599566"/>
            <a:ext cx="7118409" cy="5699497"/>
          </a:xfrm>
          <a:custGeom>
            <a:avLst/>
            <a:gdLst/>
            <a:ahLst/>
            <a:cxnLst/>
            <a:rect l="l" t="t" r="r" b="b"/>
            <a:pathLst>
              <a:path w="7118409" h="5699497">
                <a:moveTo>
                  <a:pt x="0" y="0"/>
                </a:moveTo>
                <a:lnTo>
                  <a:pt x="7118409" y="0"/>
                </a:lnTo>
                <a:lnTo>
                  <a:pt x="7118409" y="5699497"/>
                </a:lnTo>
                <a:lnTo>
                  <a:pt x="0" y="5699497"/>
                </a:lnTo>
                <a:lnTo>
                  <a:pt x="0" y="0"/>
                </a:lnTo>
                <a:close/>
              </a:path>
            </a:pathLst>
          </a:custGeom>
          <a:blipFill>
            <a:blip r:embed="rId15"/>
            <a:stretch>
              <a:fillRect/>
            </a:stretch>
          </a:blipFill>
        </p:spPr>
      </p:sp>
      <p:sp>
        <p:nvSpPr>
          <p:cNvPr id="10" name="Freeform 10"/>
          <p:cNvSpPr/>
          <p:nvPr/>
        </p:nvSpPr>
        <p:spPr>
          <a:xfrm>
            <a:off x="8747743" y="3635000"/>
            <a:ext cx="7078050" cy="3530579"/>
          </a:xfrm>
          <a:custGeom>
            <a:avLst/>
            <a:gdLst/>
            <a:ahLst/>
            <a:cxnLst/>
            <a:rect l="l" t="t" r="r" b="b"/>
            <a:pathLst>
              <a:path w="7078050" h="3530579">
                <a:moveTo>
                  <a:pt x="0" y="0"/>
                </a:moveTo>
                <a:lnTo>
                  <a:pt x="7078050" y="0"/>
                </a:lnTo>
                <a:lnTo>
                  <a:pt x="7078050" y="3530579"/>
                </a:lnTo>
                <a:lnTo>
                  <a:pt x="0" y="3530579"/>
                </a:lnTo>
                <a:lnTo>
                  <a:pt x="0" y="0"/>
                </a:lnTo>
                <a:close/>
              </a:path>
            </a:pathLst>
          </a:custGeom>
          <a:blipFill>
            <a:blip r:embed="rId16"/>
            <a:stretch>
              <a:fillRect/>
            </a:stretch>
          </a:blipFill>
        </p:spPr>
      </p:sp>
      <p:sp>
        <p:nvSpPr>
          <p:cNvPr id="11" name="Freeform 11"/>
          <p:cNvSpPr/>
          <p:nvPr/>
        </p:nvSpPr>
        <p:spPr>
          <a:xfrm>
            <a:off x="2351230" y="8676856"/>
            <a:ext cx="12391571" cy="274919"/>
          </a:xfrm>
          <a:custGeom>
            <a:avLst/>
            <a:gdLst/>
            <a:ahLst/>
            <a:cxnLst/>
            <a:rect l="l" t="t" r="r" b="b"/>
            <a:pathLst>
              <a:path w="12391571" h="274919">
                <a:moveTo>
                  <a:pt x="0" y="0"/>
                </a:moveTo>
                <a:lnTo>
                  <a:pt x="12391571" y="0"/>
                </a:lnTo>
                <a:lnTo>
                  <a:pt x="12391571" y="274919"/>
                </a:lnTo>
                <a:lnTo>
                  <a:pt x="0" y="274919"/>
                </a:lnTo>
                <a:lnTo>
                  <a:pt x="0" y="0"/>
                </a:lnTo>
                <a:close/>
              </a:path>
            </a:pathLst>
          </a:custGeom>
          <a:blipFill>
            <a:blip r:embed="rId17"/>
            <a:stretch>
              <a:fillRect b="-2997"/>
            </a:stretch>
          </a:blipFill>
        </p:spPr>
      </p:sp>
      <p:sp>
        <p:nvSpPr>
          <p:cNvPr id="12" name="Freeform 12"/>
          <p:cNvSpPr/>
          <p:nvPr/>
        </p:nvSpPr>
        <p:spPr>
          <a:xfrm>
            <a:off x="14369201" y="-31128"/>
            <a:ext cx="3648745" cy="3589038"/>
          </a:xfrm>
          <a:custGeom>
            <a:avLst/>
            <a:gdLst/>
            <a:ahLst/>
            <a:cxnLst/>
            <a:rect l="l" t="t" r="r" b="b"/>
            <a:pathLst>
              <a:path w="3648745" h="3589038">
                <a:moveTo>
                  <a:pt x="0" y="0"/>
                </a:moveTo>
                <a:lnTo>
                  <a:pt x="3648745" y="0"/>
                </a:lnTo>
                <a:lnTo>
                  <a:pt x="3648745" y="3589039"/>
                </a:lnTo>
                <a:lnTo>
                  <a:pt x="0" y="358903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3" name="TextBox 13"/>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7:</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most frequent value for confirmed, deaths, recovered each month </a:t>
            </a:r>
          </a:p>
        </p:txBody>
      </p:sp>
      <p:sp>
        <p:nvSpPr>
          <p:cNvPr id="14" name="TextBox 14"/>
          <p:cNvSpPr txBox="1"/>
          <p:nvPr/>
        </p:nvSpPr>
        <p:spPr>
          <a:xfrm>
            <a:off x="8979265" y="266408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682087" y="2730760"/>
            <a:ext cx="6981013" cy="3532722"/>
          </a:xfrm>
          <a:custGeom>
            <a:avLst/>
            <a:gdLst/>
            <a:ahLst/>
            <a:cxnLst/>
            <a:rect l="l" t="t" r="r" b="b"/>
            <a:pathLst>
              <a:path w="6981013" h="3532722">
                <a:moveTo>
                  <a:pt x="0" y="0"/>
                </a:moveTo>
                <a:lnTo>
                  <a:pt x="6981012" y="0"/>
                </a:lnTo>
                <a:lnTo>
                  <a:pt x="6981012" y="3532722"/>
                </a:lnTo>
                <a:lnTo>
                  <a:pt x="0" y="3532722"/>
                </a:lnTo>
                <a:lnTo>
                  <a:pt x="0" y="0"/>
                </a:lnTo>
                <a:close/>
              </a:path>
            </a:pathLst>
          </a:custGeom>
          <a:blipFill>
            <a:blip r:embed="rId15"/>
            <a:stretch>
              <a:fillRect l="-604" r="-604"/>
            </a:stretch>
          </a:blipFill>
        </p:spPr>
      </p:sp>
      <p:sp>
        <p:nvSpPr>
          <p:cNvPr id="10" name="Freeform 10"/>
          <p:cNvSpPr/>
          <p:nvPr/>
        </p:nvSpPr>
        <p:spPr>
          <a:xfrm>
            <a:off x="9012961" y="4600796"/>
            <a:ext cx="7894903" cy="2564329"/>
          </a:xfrm>
          <a:custGeom>
            <a:avLst/>
            <a:gdLst/>
            <a:ahLst/>
            <a:cxnLst/>
            <a:rect l="l" t="t" r="r" b="b"/>
            <a:pathLst>
              <a:path w="7894903" h="2564329">
                <a:moveTo>
                  <a:pt x="0" y="0"/>
                </a:moveTo>
                <a:lnTo>
                  <a:pt x="7894903" y="0"/>
                </a:lnTo>
                <a:lnTo>
                  <a:pt x="7894903" y="2564329"/>
                </a:lnTo>
                <a:lnTo>
                  <a:pt x="0" y="2564329"/>
                </a:lnTo>
                <a:lnTo>
                  <a:pt x="0" y="0"/>
                </a:lnTo>
                <a:close/>
              </a:path>
            </a:pathLst>
          </a:custGeom>
          <a:blipFill>
            <a:blip r:embed="rId16"/>
            <a:stretch>
              <a:fillRect/>
            </a:stretch>
          </a:blipFill>
        </p:spPr>
      </p:sp>
      <p:sp>
        <p:nvSpPr>
          <p:cNvPr id="11" name="TextBox 11"/>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8:</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minimum values for confirmed, deaths, recovered per year </a:t>
            </a:r>
          </a:p>
        </p:txBody>
      </p:sp>
      <p:sp>
        <p:nvSpPr>
          <p:cNvPr id="12" name="TextBox 12"/>
          <p:cNvSpPr txBox="1"/>
          <p:nvPr/>
        </p:nvSpPr>
        <p:spPr>
          <a:xfrm>
            <a:off x="9144000" y="3491236"/>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825596" y="2730760"/>
            <a:ext cx="6731515" cy="3274241"/>
          </a:xfrm>
          <a:custGeom>
            <a:avLst/>
            <a:gdLst/>
            <a:ahLst/>
            <a:cxnLst/>
            <a:rect l="l" t="t" r="r" b="b"/>
            <a:pathLst>
              <a:path w="6731515" h="3274241">
                <a:moveTo>
                  <a:pt x="0" y="0"/>
                </a:moveTo>
                <a:lnTo>
                  <a:pt x="6731515" y="0"/>
                </a:lnTo>
                <a:lnTo>
                  <a:pt x="6731515" y="3274241"/>
                </a:lnTo>
                <a:lnTo>
                  <a:pt x="0" y="3274241"/>
                </a:lnTo>
                <a:lnTo>
                  <a:pt x="0" y="0"/>
                </a:lnTo>
                <a:close/>
              </a:path>
            </a:pathLst>
          </a:custGeom>
          <a:blipFill>
            <a:blip r:embed="rId15"/>
            <a:stretch>
              <a:fillRect/>
            </a:stretch>
          </a:blipFill>
        </p:spPr>
      </p:sp>
      <p:sp>
        <p:nvSpPr>
          <p:cNvPr id="10" name="Freeform 10"/>
          <p:cNvSpPr/>
          <p:nvPr/>
        </p:nvSpPr>
        <p:spPr>
          <a:xfrm>
            <a:off x="8787341" y="4205293"/>
            <a:ext cx="8346144" cy="2425030"/>
          </a:xfrm>
          <a:custGeom>
            <a:avLst/>
            <a:gdLst/>
            <a:ahLst/>
            <a:cxnLst/>
            <a:rect l="l" t="t" r="r" b="b"/>
            <a:pathLst>
              <a:path w="8346144" h="2425030">
                <a:moveTo>
                  <a:pt x="0" y="0"/>
                </a:moveTo>
                <a:lnTo>
                  <a:pt x="8346143" y="0"/>
                </a:lnTo>
                <a:lnTo>
                  <a:pt x="8346143" y="2425030"/>
                </a:lnTo>
                <a:lnTo>
                  <a:pt x="0" y="2425030"/>
                </a:lnTo>
                <a:lnTo>
                  <a:pt x="0" y="0"/>
                </a:lnTo>
                <a:close/>
              </a:path>
            </a:pathLst>
          </a:custGeom>
          <a:blipFill>
            <a:blip r:embed="rId16"/>
            <a:stretch>
              <a:fillRect/>
            </a:stretch>
          </a:blipFill>
        </p:spPr>
      </p:sp>
      <p:sp>
        <p:nvSpPr>
          <p:cNvPr id="11" name="Freeform 11"/>
          <p:cNvSpPr/>
          <p:nvPr/>
        </p:nvSpPr>
        <p:spPr>
          <a:xfrm>
            <a:off x="14099428" y="-298716"/>
            <a:ext cx="4238090" cy="4114800"/>
          </a:xfrm>
          <a:custGeom>
            <a:avLst/>
            <a:gdLst/>
            <a:ahLst/>
            <a:cxnLst/>
            <a:rect l="l" t="t" r="r" b="b"/>
            <a:pathLst>
              <a:path w="4238090" h="4114800">
                <a:moveTo>
                  <a:pt x="0" y="0"/>
                </a:moveTo>
                <a:lnTo>
                  <a:pt x="4238090" y="0"/>
                </a:lnTo>
                <a:lnTo>
                  <a:pt x="4238090"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9:</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maximum values for confirmed, deaths, recovered per year </a:t>
            </a:r>
          </a:p>
        </p:txBody>
      </p:sp>
      <p:sp>
        <p:nvSpPr>
          <p:cNvPr id="13" name="TextBox 13"/>
          <p:cNvSpPr txBox="1"/>
          <p:nvPr/>
        </p:nvSpPr>
        <p:spPr>
          <a:xfrm>
            <a:off x="9821161" y="266408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556542" y="2730760"/>
            <a:ext cx="7168784" cy="4015360"/>
          </a:xfrm>
          <a:custGeom>
            <a:avLst/>
            <a:gdLst/>
            <a:ahLst/>
            <a:cxnLst/>
            <a:rect l="l" t="t" r="r" b="b"/>
            <a:pathLst>
              <a:path w="7168784" h="4015360">
                <a:moveTo>
                  <a:pt x="0" y="0"/>
                </a:moveTo>
                <a:lnTo>
                  <a:pt x="7168783" y="0"/>
                </a:lnTo>
                <a:lnTo>
                  <a:pt x="7168783" y="4015360"/>
                </a:lnTo>
                <a:lnTo>
                  <a:pt x="0" y="4015360"/>
                </a:lnTo>
                <a:lnTo>
                  <a:pt x="0" y="0"/>
                </a:lnTo>
                <a:close/>
              </a:path>
            </a:pathLst>
          </a:custGeom>
          <a:blipFill>
            <a:blip r:embed="rId15"/>
            <a:stretch>
              <a:fillRect/>
            </a:stretch>
          </a:blipFill>
        </p:spPr>
      </p:sp>
      <p:sp>
        <p:nvSpPr>
          <p:cNvPr id="10" name="Freeform 10"/>
          <p:cNvSpPr/>
          <p:nvPr/>
        </p:nvSpPr>
        <p:spPr>
          <a:xfrm>
            <a:off x="8894847" y="4462852"/>
            <a:ext cx="8131131" cy="3613836"/>
          </a:xfrm>
          <a:custGeom>
            <a:avLst/>
            <a:gdLst/>
            <a:ahLst/>
            <a:cxnLst/>
            <a:rect l="l" t="t" r="r" b="b"/>
            <a:pathLst>
              <a:path w="8131131" h="3613836">
                <a:moveTo>
                  <a:pt x="0" y="0"/>
                </a:moveTo>
                <a:lnTo>
                  <a:pt x="8131131" y="0"/>
                </a:lnTo>
                <a:lnTo>
                  <a:pt x="8131131" y="3613836"/>
                </a:lnTo>
                <a:lnTo>
                  <a:pt x="0" y="3613836"/>
                </a:lnTo>
                <a:lnTo>
                  <a:pt x="0" y="0"/>
                </a:lnTo>
                <a:close/>
              </a:path>
            </a:pathLst>
          </a:custGeom>
          <a:blipFill>
            <a:blip r:embed="rId16"/>
            <a:stretch>
              <a:fillRect/>
            </a:stretch>
          </a:blipFill>
        </p:spPr>
      </p:sp>
      <p:sp>
        <p:nvSpPr>
          <p:cNvPr id="11" name="Freeform 11"/>
          <p:cNvSpPr/>
          <p:nvPr/>
        </p:nvSpPr>
        <p:spPr>
          <a:xfrm>
            <a:off x="14216293" y="-444797"/>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10:</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The total number of case of confirmed, deaths, recovered each month.</a:t>
            </a:r>
          </a:p>
        </p:txBody>
      </p:sp>
      <p:sp>
        <p:nvSpPr>
          <p:cNvPr id="13" name="TextBox 13"/>
          <p:cNvSpPr txBox="1"/>
          <p:nvPr/>
        </p:nvSpPr>
        <p:spPr>
          <a:xfrm>
            <a:off x="9821161" y="266408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207363" y="3046048"/>
            <a:ext cx="10303544" cy="2097452"/>
          </a:xfrm>
          <a:custGeom>
            <a:avLst/>
            <a:gdLst/>
            <a:ahLst/>
            <a:cxnLst/>
            <a:rect l="l" t="t" r="r" b="b"/>
            <a:pathLst>
              <a:path w="10303544" h="2097452">
                <a:moveTo>
                  <a:pt x="0" y="0"/>
                </a:moveTo>
                <a:lnTo>
                  <a:pt x="10303543" y="0"/>
                </a:lnTo>
                <a:lnTo>
                  <a:pt x="10303543" y="2097452"/>
                </a:lnTo>
                <a:lnTo>
                  <a:pt x="0" y="2097452"/>
                </a:lnTo>
                <a:lnTo>
                  <a:pt x="0" y="0"/>
                </a:lnTo>
                <a:close/>
              </a:path>
            </a:pathLst>
          </a:custGeom>
          <a:blipFill>
            <a:blip r:embed="rId15"/>
            <a:stretch>
              <a:fillRect/>
            </a:stretch>
          </a:blipFill>
        </p:spPr>
      </p:sp>
      <p:sp>
        <p:nvSpPr>
          <p:cNvPr id="10" name="Freeform 10"/>
          <p:cNvSpPr/>
          <p:nvPr/>
        </p:nvSpPr>
        <p:spPr>
          <a:xfrm>
            <a:off x="965866" y="7360796"/>
            <a:ext cx="10316393" cy="1952816"/>
          </a:xfrm>
          <a:custGeom>
            <a:avLst/>
            <a:gdLst/>
            <a:ahLst/>
            <a:cxnLst/>
            <a:rect l="l" t="t" r="r" b="b"/>
            <a:pathLst>
              <a:path w="10316393" h="1952816">
                <a:moveTo>
                  <a:pt x="0" y="0"/>
                </a:moveTo>
                <a:lnTo>
                  <a:pt x="10316393" y="0"/>
                </a:lnTo>
                <a:lnTo>
                  <a:pt x="10316393" y="1952817"/>
                </a:lnTo>
                <a:lnTo>
                  <a:pt x="0" y="1952817"/>
                </a:lnTo>
                <a:lnTo>
                  <a:pt x="0" y="0"/>
                </a:lnTo>
                <a:close/>
              </a:path>
            </a:pathLst>
          </a:custGeom>
          <a:blipFill>
            <a:blip r:embed="rId16"/>
            <a:stretch>
              <a:fillRect/>
            </a:stretch>
          </a:blipFill>
        </p:spPr>
      </p:sp>
      <p:sp>
        <p:nvSpPr>
          <p:cNvPr id="11" name="Freeform 11"/>
          <p:cNvSpPr/>
          <p:nvPr/>
        </p:nvSpPr>
        <p:spPr>
          <a:xfrm>
            <a:off x="13990209" y="-131610"/>
            <a:ext cx="4069911" cy="4114800"/>
          </a:xfrm>
          <a:custGeom>
            <a:avLst/>
            <a:gdLst/>
            <a:ahLst/>
            <a:cxnLst/>
            <a:rect l="l" t="t" r="r" b="b"/>
            <a:pathLst>
              <a:path w="4069911" h="4114800">
                <a:moveTo>
                  <a:pt x="0" y="0"/>
                </a:moveTo>
                <a:lnTo>
                  <a:pt x="4069911" y="0"/>
                </a:lnTo>
                <a:lnTo>
                  <a:pt x="4069911"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11:</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Check how corona virus spread out with respect to confirmed case.</a:t>
            </a:r>
          </a:p>
        </p:txBody>
      </p:sp>
      <p:sp>
        <p:nvSpPr>
          <p:cNvPr id="13" name="TextBox 13"/>
          <p:cNvSpPr txBox="1"/>
          <p:nvPr/>
        </p:nvSpPr>
        <p:spPr>
          <a:xfrm>
            <a:off x="975953" y="6312019"/>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328412" y="2903259"/>
            <a:ext cx="9842006" cy="2753956"/>
          </a:xfrm>
          <a:custGeom>
            <a:avLst/>
            <a:gdLst/>
            <a:ahLst/>
            <a:cxnLst/>
            <a:rect l="l" t="t" r="r" b="b"/>
            <a:pathLst>
              <a:path w="9842006" h="2753956">
                <a:moveTo>
                  <a:pt x="0" y="0"/>
                </a:moveTo>
                <a:lnTo>
                  <a:pt x="9842006" y="0"/>
                </a:lnTo>
                <a:lnTo>
                  <a:pt x="9842006" y="2753956"/>
                </a:lnTo>
                <a:lnTo>
                  <a:pt x="0" y="2753956"/>
                </a:lnTo>
                <a:lnTo>
                  <a:pt x="0" y="0"/>
                </a:lnTo>
                <a:close/>
              </a:path>
            </a:pathLst>
          </a:custGeom>
          <a:blipFill>
            <a:blip r:embed="rId15"/>
            <a:stretch>
              <a:fillRect/>
            </a:stretch>
          </a:blipFill>
        </p:spPr>
      </p:sp>
      <p:sp>
        <p:nvSpPr>
          <p:cNvPr id="10" name="Freeform 10"/>
          <p:cNvSpPr/>
          <p:nvPr/>
        </p:nvSpPr>
        <p:spPr>
          <a:xfrm>
            <a:off x="2946903" y="6429946"/>
            <a:ext cx="9484262" cy="3577693"/>
          </a:xfrm>
          <a:custGeom>
            <a:avLst/>
            <a:gdLst/>
            <a:ahLst/>
            <a:cxnLst/>
            <a:rect l="l" t="t" r="r" b="b"/>
            <a:pathLst>
              <a:path w="9484262" h="3577693">
                <a:moveTo>
                  <a:pt x="0" y="0"/>
                </a:moveTo>
                <a:lnTo>
                  <a:pt x="9484262" y="0"/>
                </a:lnTo>
                <a:lnTo>
                  <a:pt x="9484262" y="3577693"/>
                </a:lnTo>
                <a:lnTo>
                  <a:pt x="0" y="3577693"/>
                </a:lnTo>
                <a:lnTo>
                  <a:pt x="0" y="0"/>
                </a:lnTo>
                <a:close/>
              </a:path>
            </a:pathLst>
          </a:custGeom>
          <a:blipFill>
            <a:blip r:embed="rId16"/>
            <a:stretch>
              <a:fillRect/>
            </a:stretch>
          </a:blipFill>
        </p:spPr>
      </p:sp>
      <p:sp>
        <p:nvSpPr>
          <p:cNvPr id="11" name="Freeform 11"/>
          <p:cNvSpPr/>
          <p:nvPr/>
        </p:nvSpPr>
        <p:spPr>
          <a:xfrm>
            <a:off x="13437012" y="-546"/>
            <a:ext cx="4726919" cy="4114800"/>
          </a:xfrm>
          <a:custGeom>
            <a:avLst/>
            <a:gdLst/>
            <a:ahLst/>
            <a:cxnLst/>
            <a:rect l="l" t="t" r="r" b="b"/>
            <a:pathLst>
              <a:path w="4726919" h="4114800">
                <a:moveTo>
                  <a:pt x="0" y="0"/>
                </a:moveTo>
                <a:lnTo>
                  <a:pt x="4726919" y="0"/>
                </a:lnTo>
                <a:lnTo>
                  <a:pt x="4726919"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12:</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Check how corona virus spread out with respect to death case per month</a:t>
            </a:r>
          </a:p>
        </p:txBody>
      </p:sp>
      <p:sp>
        <p:nvSpPr>
          <p:cNvPr id="13" name="TextBox 13"/>
          <p:cNvSpPr txBox="1"/>
          <p:nvPr/>
        </p:nvSpPr>
        <p:spPr>
          <a:xfrm>
            <a:off x="92869" y="5994269"/>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3139172" y="88614"/>
            <a:ext cx="6668425" cy="5054886"/>
          </a:xfrm>
          <a:custGeom>
            <a:avLst/>
            <a:gdLst/>
            <a:ahLst/>
            <a:cxnLst/>
            <a:rect l="l" t="t" r="r" b="b"/>
            <a:pathLst>
              <a:path w="6668425" h="5054886">
                <a:moveTo>
                  <a:pt x="0" y="0"/>
                </a:moveTo>
                <a:lnTo>
                  <a:pt x="6668425" y="0"/>
                </a:lnTo>
                <a:lnTo>
                  <a:pt x="6668425" y="5054886"/>
                </a:lnTo>
                <a:lnTo>
                  <a:pt x="0" y="5054886"/>
                </a:lnTo>
                <a:lnTo>
                  <a:pt x="0" y="0"/>
                </a:lnTo>
                <a:close/>
              </a:path>
            </a:pathLst>
          </a:custGeom>
          <a:blipFill>
            <a:blip r:embed="rId3"/>
            <a:stretch>
              <a:fillRect l="-19324" t="-9023"/>
            </a:stretch>
          </a:blipFill>
        </p:spPr>
      </p:sp>
      <p:grpSp>
        <p:nvGrpSpPr>
          <p:cNvPr id="4" name="Group 4"/>
          <p:cNvGrpSpPr/>
          <p:nvPr/>
        </p:nvGrpSpPr>
        <p:grpSpPr>
          <a:xfrm>
            <a:off x="395953" y="3203707"/>
            <a:ext cx="12340930" cy="5112705"/>
            <a:chOff x="0" y="0"/>
            <a:chExt cx="3250286" cy="1346556"/>
          </a:xfrm>
        </p:grpSpPr>
        <p:sp>
          <p:nvSpPr>
            <p:cNvPr id="5" name="Freeform 5"/>
            <p:cNvSpPr/>
            <p:nvPr/>
          </p:nvSpPr>
          <p:spPr>
            <a:xfrm>
              <a:off x="0" y="0"/>
              <a:ext cx="3250286" cy="1346556"/>
            </a:xfrm>
            <a:custGeom>
              <a:avLst/>
              <a:gdLst/>
              <a:ahLst/>
              <a:cxnLst/>
              <a:rect l="l" t="t" r="r" b="b"/>
              <a:pathLst>
                <a:path w="3250286" h="134655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DBDCE9"/>
            </a:solidFill>
          </p:spPr>
        </p:sp>
        <p:sp>
          <p:nvSpPr>
            <p:cNvPr id="6" name="TextBox 6"/>
            <p:cNvSpPr txBox="1"/>
            <p:nvPr/>
          </p:nvSpPr>
          <p:spPr>
            <a:xfrm>
              <a:off x="0" y="9525"/>
              <a:ext cx="3250286" cy="1337031"/>
            </a:xfrm>
            <a:prstGeom prst="rect">
              <a:avLst/>
            </a:prstGeom>
          </p:spPr>
          <p:txBody>
            <a:bodyPr lIns="50800" tIns="50800" rIns="50800" bIns="50800" rtlCol="0" anchor="ctr"/>
            <a:lstStyle/>
            <a:p>
              <a:pPr algn="ctr">
                <a:lnSpc>
                  <a:spcPts val="2898"/>
                </a:lnSpc>
              </a:pPr>
              <a:endParaRPr/>
            </a:p>
          </p:txBody>
        </p:sp>
      </p:grpSp>
      <p:sp>
        <p:nvSpPr>
          <p:cNvPr id="7" name="Freeform 7"/>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9" name="Freeform 9"/>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10" name="Freeform 10"/>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2" name="Freeform 12"/>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13" name="TextBox 13"/>
          <p:cNvSpPr txBox="1"/>
          <p:nvPr/>
        </p:nvSpPr>
        <p:spPr>
          <a:xfrm>
            <a:off x="4660710" y="1030755"/>
            <a:ext cx="7990345" cy="2280920"/>
          </a:xfrm>
          <a:prstGeom prst="rect">
            <a:avLst/>
          </a:prstGeom>
        </p:spPr>
        <p:txBody>
          <a:bodyPr lIns="0" tIns="0" rIns="0" bIns="0" rtlCol="0" anchor="t">
            <a:spAutoFit/>
          </a:bodyPr>
          <a:lstStyle/>
          <a:p>
            <a:pPr marL="0" lvl="0" indent="0" algn="ctr">
              <a:lnSpc>
                <a:spcPts val="18340"/>
              </a:lnSpc>
              <a:spcBef>
                <a:spcPct val="0"/>
              </a:spcBef>
            </a:pPr>
            <a:r>
              <a:rPr lang="en-US" sz="14000">
                <a:solidFill>
                  <a:srgbClr val="272028"/>
                </a:solidFill>
                <a:latin typeface="Hibernate"/>
                <a:ea typeface="Hibernate"/>
                <a:cs typeface="Hibernate"/>
                <a:sym typeface="Hibernate"/>
              </a:rPr>
              <a:t>CORONA VIRUS</a:t>
            </a:r>
          </a:p>
        </p:txBody>
      </p:sp>
      <p:sp>
        <p:nvSpPr>
          <p:cNvPr id="14" name="TextBox 14"/>
          <p:cNvSpPr txBox="1"/>
          <p:nvPr/>
        </p:nvSpPr>
        <p:spPr>
          <a:xfrm>
            <a:off x="825596" y="4025718"/>
            <a:ext cx="11457824" cy="2281656"/>
          </a:xfrm>
          <a:prstGeom prst="rect">
            <a:avLst/>
          </a:prstGeom>
        </p:spPr>
        <p:txBody>
          <a:bodyPr lIns="0" tIns="0" rIns="0" bIns="0" rtlCol="0" anchor="t">
            <a:spAutoFit/>
          </a:bodyPr>
          <a:lstStyle/>
          <a:p>
            <a:pPr algn="ctr">
              <a:lnSpc>
                <a:spcPts val="3627"/>
              </a:lnSpc>
              <a:spcBef>
                <a:spcPct val="0"/>
              </a:spcBef>
            </a:pPr>
            <a:r>
              <a:rPr lang="en-US" sz="2591">
                <a:solidFill>
                  <a:srgbClr val="272028"/>
                </a:solidFill>
                <a:latin typeface="Montserrat"/>
                <a:ea typeface="Montserrat"/>
                <a:cs typeface="Montserrat"/>
                <a:sym typeface="Montserrat"/>
              </a:rPr>
              <a:t>The CORONA VIRUS (COVID-19) pandemic has had a significant impact on public health and has created an urgent need for data driven insights to understand the spread of the virus. As a data enthusiast i have assigned a task to analyze the corana virus datset and to derive meaningful insights from this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328412" y="2730760"/>
            <a:ext cx="12102753" cy="2528933"/>
          </a:xfrm>
          <a:custGeom>
            <a:avLst/>
            <a:gdLst/>
            <a:ahLst/>
            <a:cxnLst/>
            <a:rect l="l" t="t" r="r" b="b"/>
            <a:pathLst>
              <a:path w="12102753" h="2528933">
                <a:moveTo>
                  <a:pt x="0" y="0"/>
                </a:moveTo>
                <a:lnTo>
                  <a:pt x="12102753" y="0"/>
                </a:lnTo>
                <a:lnTo>
                  <a:pt x="12102753" y="2528933"/>
                </a:lnTo>
                <a:lnTo>
                  <a:pt x="0" y="2528933"/>
                </a:lnTo>
                <a:lnTo>
                  <a:pt x="0" y="0"/>
                </a:lnTo>
                <a:close/>
              </a:path>
            </a:pathLst>
          </a:custGeom>
          <a:blipFill>
            <a:blip r:embed="rId15"/>
            <a:stretch>
              <a:fillRect/>
            </a:stretch>
          </a:blipFill>
        </p:spPr>
      </p:sp>
      <p:sp>
        <p:nvSpPr>
          <p:cNvPr id="10" name="Freeform 10"/>
          <p:cNvSpPr/>
          <p:nvPr/>
        </p:nvSpPr>
        <p:spPr>
          <a:xfrm>
            <a:off x="328412" y="6965185"/>
            <a:ext cx="11427976" cy="2065297"/>
          </a:xfrm>
          <a:custGeom>
            <a:avLst/>
            <a:gdLst/>
            <a:ahLst/>
            <a:cxnLst/>
            <a:rect l="l" t="t" r="r" b="b"/>
            <a:pathLst>
              <a:path w="11427976" h="2065297">
                <a:moveTo>
                  <a:pt x="0" y="0"/>
                </a:moveTo>
                <a:lnTo>
                  <a:pt x="11427976" y="0"/>
                </a:lnTo>
                <a:lnTo>
                  <a:pt x="11427976" y="2065296"/>
                </a:lnTo>
                <a:lnTo>
                  <a:pt x="0" y="2065296"/>
                </a:lnTo>
                <a:lnTo>
                  <a:pt x="0" y="0"/>
                </a:lnTo>
                <a:close/>
              </a:path>
            </a:pathLst>
          </a:custGeom>
          <a:blipFill>
            <a:blip r:embed="rId16"/>
            <a:stretch>
              <a:fillRect/>
            </a:stretch>
          </a:blipFill>
        </p:spPr>
      </p:sp>
      <p:sp>
        <p:nvSpPr>
          <p:cNvPr id="11" name="Freeform 11"/>
          <p:cNvSpPr/>
          <p:nvPr/>
        </p:nvSpPr>
        <p:spPr>
          <a:xfrm>
            <a:off x="13990209" y="-160826"/>
            <a:ext cx="4062476" cy="4114800"/>
          </a:xfrm>
          <a:custGeom>
            <a:avLst/>
            <a:gdLst/>
            <a:ahLst/>
            <a:cxnLst/>
            <a:rect l="l" t="t" r="r" b="b"/>
            <a:pathLst>
              <a:path w="4062476" h="4114800">
                <a:moveTo>
                  <a:pt x="0" y="0"/>
                </a:moveTo>
                <a:lnTo>
                  <a:pt x="4062476" y="0"/>
                </a:lnTo>
                <a:lnTo>
                  <a:pt x="4062476"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13:</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Check how corona virus spread out with respect to recovered case.</a:t>
            </a:r>
          </a:p>
        </p:txBody>
      </p:sp>
      <p:sp>
        <p:nvSpPr>
          <p:cNvPr id="13" name="TextBox 13"/>
          <p:cNvSpPr txBox="1"/>
          <p:nvPr/>
        </p:nvSpPr>
        <p:spPr>
          <a:xfrm>
            <a:off x="92869" y="5994269"/>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28700" y="2325727"/>
            <a:ext cx="5265640" cy="3149542"/>
          </a:xfrm>
          <a:custGeom>
            <a:avLst/>
            <a:gdLst/>
            <a:ahLst/>
            <a:cxnLst/>
            <a:rect l="l" t="t" r="r" b="b"/>
            <a:pathLst>
              <a:path w="5265640" h="3149542">
                <a:moveTo>
                  <a:pt x="0" y="0"/>
                </a:moveTo>
                <a:lnTo>
                  <a:pt x="5265640" y="0"/>
                </a:lnTo>
                <a:lnTo>
                  <a:pt x="5265640" y="3149541"/>
                </a:lnTo>
                <a:lnTo>
                  <a:pt x="0" y="3149541"/>
                </a:lnTo>
                <a:lnTo>
                  <a:pt x="0" y="0"/>
                </a:lnTo>
                <a:close/>
              </a:path>
            </a:pathLst>
          </a:custGeom>
          <a:blipFill>
            <a:blip r:embed="rId15"/>
            <a:stretch>
              <a:fillRect/>
            </a:stretch>
          </a:blipFill>
        </p:spPr>
      </p:sp>
      <p:sp>
        <p:nvSpPr>
          <p:cNvPr id="10" name="Freeform 10"/>
          <p:cNvSpPr/>
          <p:nvPr/>
        </p:nvSpPr>
        <p:spPr>
          <a:xfrm>
            <a:off x="1262475" y="6900447"/>
            <a:ext cx="7168651" cy="2568296"/>
          </a:xfrm>
          <a:custGeom>
            <a:avLst/>
            <a:gdLst/>
            <a:ahLst/>
            <a:cxnLst/>
            <a:rect l="l" t="t" r="r" b="b"/>
            <a:pathLst>
              <a:path w="7168651" h="2568296">
                <a:moveTo>
                  <a:pt x="0" y="0"/>
                </a:moveTo>
                <a:lnTo>
                  <a:pt x="7168651" y="0"/>
                </a:lnTo>
                <a:lnTo>
                  <a:pt x="7168651" y="2568296"/>
                </a:lnTo>
                <a:lnTo>
                  <a:pt x="0" y="2568296"/>
                </a:lnTo>
                <a:lnTo>
                  <a:pt x="0" y="0"/>
                </a:lnTo>
                <a:close/>
              </a:path>
            </a:pathLst>
          </a:custGeom>
          <a:blipFill>
            <a:blip r:embed="rId16"/>
            <a:stretch>
              <a:fillRect/>
            </a:stretch>
          </a:blipFill>
        </p:spPr>
      </p:sp>
      <p:sp>
        <p:nvSpPr>
          <p:cNvPr id="11" name="Freeform 11"/>
          <p:cNvSpPr/>
          <p:nvPr/>
        </p:nvSpPr>
        <p:spPr>
          <a:xfrm>
            <a:off x="13844947" y="-87922"/>
            <a:ext cx="4126177" cy="4114800"/>
          </a:xfrm>
          <a:custGeom>
            <a:avLst/>
            <a:gdLst/>
            <a:ahLst/>
            <a:cxnLst/>
            <a:rect l="l" t="t" r="r" b="b"/>
            <a:pathLst>
              <a:path w="4126177" h="4114800">
                <a:moveTo>
                  <a:pt x="0" y="0"/>
                </a:moveTo>
                <a:lnTo>
                  <a:pt x="4126177" y="0"/>
                </a:lnTo>
                <a:lnTo>
                  <a:pt x="4126177"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14:</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Country having highest number of the Confirmed case.</a:t>
            </a:r>
          </a:p>
        </p:txBody>
      </p:sp>
      <p:sp>
        <p:nvSpPr>
          <p:cNvPr id="13" name="TextBox 13"/>
          <p:cNvSpPr txBox="1"/>
          <p:nvPr/>
        </p:nvSpPr>
        <p:spPr>
          <a:xfrm>
            <a:off x="92869" y="5994269"/>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8969249" y="4877745"/>
            <a:ext cx="8483909" cy="1696914"/>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The country that has highest number of confirmed cases was US with 33461982 total cases.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28700" y="2084233"/>
            <a:ext cx="6345816" cy="3976712"/>
          </a:xfrm>
          <a:custGeom>
            <a:avLst/>
            <a:gdLst/>
            <a:ahLst/>
            <a:cxnLst/>
            <a:rect l="l" t="t" r="r" b="b"/>
            <a:pathLst>
              <a:path w="6345816" h="3976712">
                <a:moveTo>
                  <a:pt x="0" y="0"/>
                </a:moveTo>
                <a:lnTo>
                  <a:pt x="6345816" y="0"/>
                </a:lnTo>
                <a:lnTo>
                  <a:pt x="6345816" y="3976711"/>
                </a:lnTo>
                <a:lnTo>
                  <a:pt x="0" y="3976711"/>
                </a:lnTo>
                <a:lnTo>
                  <a:pt x="0" y="0"/>
                </a:lnTo>
                <a:close/>
              </a:path>
            </a:pathLst>
          </a:custGeom>
          <a:blipFill>
            <a:blip r:embed="rId15"/>
            <a:stretch>
              <a:fillRect/>
            </a:stretch>
          </a:blipFill>
        </p:spPr>
      </p:sp>
      <p:sp>
        <p:nvSpPr>
          <p:cNvPr id="10" name="Freeform 10"/>
          <p:cNvSpPr/>
          <p:nvPr/>
        </p:nvSpPr>
        <p:spPr>
          <a:xfrm>
            <a:off x="1964531" y="7088692"/>
            <a:ext cx="7179469" cy="2727085"/>
          </a:xfrm>
          <a:custGeom>
            <a:avLst/>
            <a:gdLst/>
            <a:ahLst/>
            <a:cxnLst/>
            <a:rect l="l" t="t" r="r" b="b"/>
            <a:pathLst>
              <a:path w="7179469" h="2727085">
                <a:moveTo>
                  <a:pt x="0" y="0"/>
                </a:moveTo>
                <a:lnTo>
                  <a:pt x="7179469" y="0"/>
                </a:lnTo>
                <a:lnTo>
                  <a:pt x="7179469" y="2727085"/>
                </a:lnTo>
                <a:lnTo>
                  <a:pt x="0" y="2727085"/>
                </a:lnTo>
                <a:lnTo>
                  <a:pt x="0" y="0"/>
                </a:lnTo>
                <a:close/>
              </a:path>
            </a:pathLst>
          </a:custGeom>
          <a:blipFill>
            <a:blip r:embed="rId16"/>
            <a:stretch>
              <a:fillRect/>
            </a:stretch>
          </a:blipFill>
        </p:spPr>
      </p:sp>
      <p:sp>
        <p:nvSpPr>
          <p:cNvPr id="11" name="Freeform 11"/>
          <p:cNvSpPr/>
          <p:nvPr/>
        </p:nvSpPr>
        <p:spPr>
          <a:xfrm>
            <a:off x="12934602" y="-157822"/>
            <a:ext cx="5337594" cy="4114800"/>
          </a:xfrm>
          <a:custGeom>
            <a:avLst/>
            <a:gdLst/>
            <a:ahLst/>
            <a:cxnLst/>
            <a:rect l="l" t="t" r="r" b="b"/>
            <a:pathLst>
              <a:path w="5337594" h="4114800">
                <a:moveTo>
                  <a:pt x="0" y="0"/>
                </a:moveTo>
                <a:lnTo>
                  <a:pt x="5337594" y="0"/>
                </a:lnTo>
                <a:lnTo>
                  <a:pt x="5337594"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28412" y="559585"/>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15:</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Country having lowest number of the death case.</a:t>
            </a:r>
          </a:p>
        </p:txBody>
      </p:sp>
      <p:sp>
        <p:nvSpPr>
          <p:cNvPr id="13" name="TextBox 13"/>
          <p:cNvSpPr txBox="1"/>
          <p:nvPr/>
        </p:nvSpPr>
        <p:spPr>
          <a:xfrm>
            <a:off x="92869" y="6251127"/>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8969249" y="4877745"/>
            <a:ext cx="8483909" cy="1696914"/>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The country/region that has lowest number of confirmed cases was Kiribati with 2  cases.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2934602" y="-157822"/>
            <a:ext cx="5337594" cy="4114800"/>
          </a:xfrm>
          <a:custGeom>
            <a:avLst/>
            <a:gdLst/>
            <a:ahLst/>
            <a:cxnLst/>
            <a:rect l="l" t="t" r="r" b="b"/>
            <a:pathLst>
              <a:path w="5337594" h="4114800">
                <a:moveTo>
                  <a:pt x="0" y="0"/>
                </a:moveTo>
                <a:lnTo>
                  <a:pt x="5337594" y="0"/>
                </a:lnTo>
                <a:lnTo>
                  <a:pt x="5337594"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569695" y="1929822"/>
            <a:ext cx="7310727" cy="4035690"/>
          </a:xfrm>
          <a:custGeom>
            <a:avLst/>
            <a:gdLst/>
            <a:ahLst/>
            <a:cxnLst/>
            <a:rect l="l" t="t" r="r" b="b"/>
            <a:pathLst>
              <a:path w="7310727" h="4035690">
                <a:moveTo>
                  <a:pt x="0" y="0"/>
                </a:moveTo>
                <a:lnTo>
                  <a:pt x="7310727" y="0"/>
                </a:lnTo>
                <a:lnTo>
                  <a:pt x="7310727" y="4035690"/>
                </a:lnTo>
                <a:lnTo>
                  <a:pt x="0" y="4035690"/>
                </a:lnTo>
                <a:lnTo>
                  <a:pt x="0" y="0"/>
                </a:lnTo>
                <a:close/>
              </a:path>
            </a:pathLst>
          </a:custGeom>
          <a:blipFill>
            <a:blip r:embed="rId17"/>
            <a:stretch>
              <a:fillRect/>
            </a:stretch>
          </a:blipFill>
        </p:spPr>
      </p:sp>
      <p:sp>
        <p:nvSpPr>
          <p:cNvPr id="11" name="Freeform 11"/>
          <p:cNvSpPr/>
          <p:nvPr/>
        </p:nvSpPr>
        <p:spPr>
          <a:xfrm>
            <a:off x="9609249" y="4537527"/>
            <a:ext cx="6702327" cy="4185930"/>
          </a:xfrm>
          <a:custGeom>
            <a:avLst/>
            <a:gdLst/>
            <a:ahLst/>
            <a:cxnLst/>
            <a:rect l="l" t="t" r="r" b="b"/>
            <a:pathLst>
              <a:path w="6702327" h="4185930">
                <a:moveTo>
                  <a:pt x="0" y="0"/>
                </a:moveTo>
                <a:lnTo>
                  <a:pt x="6702327" y="0"/>
                </a:lnTo>
                <a:lnTo>
                  <a:pt x="6702327" y="4185929"/>
                </a:lnTo>
                <a:lnTo>
                  <a:pt x="0" y="4185929"/>
                </a:lnTo>
                <a:lnTo>
                  <a:pt x="0" y="0"/>
                </a:lnTo>
                <a:close/>
              </a:path>
            </a:pathLst>
          </a:custGeom>
          <a:blipFill>
            <a:blip r:embed="rId18"/>
            <a:stretch>
              <a:fillRect/>
            </a:stretch>
          </a:blipFill>
        </p:spPr>
      </p:sp>
      <p:sp>
        <p:nvSpPr>
          <p:cNvPr id="12" name="TextBox 12"/>
          <p:cNvSpPr txBox="1"/>
          <p:nvPr/>
        </p:nvSpPr>
        <p:spPr>
          <a:xfrm>
            <a:off x="328412" y="559585"/>
            <a:ext cx="12632001"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16:</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Find top 5 countries having highest recovered case.</a:t>
            </a:r>
          </a:p>
        </p:txBody>
      </p:sp>
      <p:sp>
        <p:nvSpPr>
          <p:cNvPr id="13" name="TextBox 13"/>
          <p:cNvSpPr txBox="1"/>
          <p:nvPr/>
        </p:nvSpPr>
        <p:spPr>
          <a:xfrm>
            <a:off x="9037472" y="363344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239662" y="7429661"/>
            <a:ext cx="8483909" cy="1696914"/>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marL="0" lvl="0" indent="0" algn="l">
              <a:lnSpc>
                <a:spcPts val="3392"/>
              </a:lnSpc>
              <a:spcBef>
                <a:spcPct val="0"/>
              </a:spcBef>
            </a:pPr>
            <a:r>
              <a:rPr lang="en-US" sz="2422">
                <a:solidFill>
                  <a:srgbClr val="272727"/>
                </a:solidFill>
                <a:latin typeface="Montserrat Medium"/>
                <a:ea typeface="Montserrat Medium"/>
                <a:cs typeface="Montserrat Medium"/>
                <a:sym typeface="Montserrat Medium"/>
              </a:rPr>
              <a:t>                          The top five country/region that has highest recovery case was India, Brazil, US, Turkey, Russia.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TextBox 3"/>
          <p:cNvSpPr txBox="1"/>
          <p:nvPr/>
        </p:nvSpPr>
        <p:spPr>
          <a:xfrm>
            <a:off x="5441104" y="4316373"/>
            <a:ext cx="7340614" cy="2094094"/>
          </a:xfrm>
          <a:prstGeom prst="rect">
            <a:avLst/>
          </a:prstGeom>
        </p:spPr>
        <p:txBody>
          <a:bodyPr lIns="0" tIns="0" rIns="0" bIns="0" rtlCol="0" anchor="t">
            <a:spAutoFit/>
          </a:bodyPr>
          <a:lstStyle/>
          <a:p>
            <a:pPr marL="0" lvl="0" indent="0" algn="ctr">
              <a:lnSpc>
                <a:spcPts val="14489"/>
              </a:lnSpc>
            </a:pPr>
            <a:r>
              <a:rPr lang="en-US" sz="19065">
                <a:solidFill>
                  <a:srgbClr val="E05F37"/>
                </a:solidFill>
                <a:latin typeface="Hibernate"/>
                <a:ea typeface="Hibernate"/>
                <a:cs typeface="Hibernate"/>
                <a:sym typeface="Hibernate"/>
              </a:rPr>
              <a:t>THANK YOU </a:t>
            </a:r>
          </a:p>
        </p:txBody>
      </p:sp>
      <p:sp>
        <p:nvSpPr>
          <p:cNvPr id="4" name="Freeform 4"/>
          <p:cNvSpPr/>
          <p:nvPr/>
        </p:nvSpPr>
        <p:spPr>
          <a:xfrm rot="-4041138">
            <a:off x="1678945" y="5105515"/>
            <a:ext cx="3351663" cy="4552344"/>
          </a:xfrm>
          <a:custGeom>
            <a:avLst/>
            <a:gdLst/>
            <a:ahLst/>
            <a:cxnLst/>
            <a:rect l="l" t="t" r="r" b="b"/>
            <a:pathLst>
              <a:path w="3351663" h="4552344">
                <a:moveTo>
                  <a:pt x="0" y="0"/>
                </a:moveTo>
                <a:lnTo>
                  <a:pt x="3351663" y="0"/>
                </a:lnTo>
                <a:lnTo>
                  <a:pt x="3351663" y="4552344"/>
                </a:lnTo>
                <a:lnTo>
                  <a:pt x="0" y="4552344"/>
                </a:lnTo>
                <a:lnTo>
                  <a:pt x="0" y="0"/>
                </a:lnTo>
                <a:close/>
              </a:path>
            </a:pathLst>
          </a:custGeom>
          <a:blipFill>
            <a:blip r:embed="rId3"/>
            <a:stretch>
              <a:fillRect l="-17911" r="-17911"/>
            </a:stretch>
          </a:blipFill>
        </p:spPr>
      </p:sp>
      <p:sp>
        <p:nvSpPr>
          <p:cNvPr id="5" name="Freeform 5"/>
          <p:cNvSpPr/>
          <p:nvPr/>
        </p:nvSpPr>
        <p:spPr>
          <a:xfrm>
            <a:off x="-1522920" y="7514745"/>
            <a:ext cx="4876800" cy="4114800"/>
          </a:xfrm>
          <a:custGeom>
            <a:avLst/>
            <a:gdLst/>
            <a:ahLst/>
            <a:cxnLst/>
            <a:rect l="l" t="t" r="r" b="b"/>
            <a:pathLst>
              <a:path w="4876800" h="4114800">
                <a:moveTo>
                  <a:pt x="0" y="0"/>
                </a:moveTo>
                <a:lnTo>
                  <a:pt x="4876800" y="0"/>
                </a:lnTo>
                <a:lnTo>
                  <a:pt x="4876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860822" y="9119126"/>
            <a:ext cx="2573788" cy="1554763"/>
          </a:xfrm>
          <a:custGeom>
            <a:avLst/>
            <a:gdLst/>
            <a:ahLst/>
            <a:cxnLst/>
            <a:rect l="l" t="t" r="r" b="b"/>
            <a:pathLst>
              <a:path w="2573788" h="1554763">
                <a:moveTo>
                  <a:pt x="0" y="0"/>
                </a:moveTo>
                <a:lnTo>
                  <a:pt x="2573788" y="0"/>
                </a:lnTo>
                <a:lnTo>
                  <a:pt x="2573788" y="1554763"/>
                </a:lnTo>
                <a:lnTo>
                  <a:pt x="0" y="155476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3080908" y="8377658"/>
            <a:ext cx="2451842" cy="2388974"/>
          </a:xfrm>
          <a:custGeom>
            <a:avLst/>
            <a:gdLst/>
            <a:ahLst/>
            <a:cxnLst/>
            <a:rect l="l" t="t" r="r" b="b"/>
            <a:pathLst>
              <a:path w="2451842" h="2388974">
                <a:moveTo>
                  <a:pt x="0" y="0"/>
                </a:moveTo>
                <a:lnTo>
                  <a:pt x="2451842" y="0"/>
                </a:lnTo>
                <a:lnTo>
                  <a:pt x="2451842" y="2388974"/>
                </a:lnTo>
                <a:lnTo>
                  <a:pt x="0" y="238897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8" name="Freeform 8"/>
          <p:cNvSpPr/>
          <p:nvPr/>
        </p:nvSpPr>
        <p:spPr>
          <a:xfrm>
            <a:off x="15865918" y="7305322"/>
            <a:ext cx="3527849" cy="3627608"/>
          </a:xfrm>
          <a:custGeom>
            <a:avLst/>
            <a:gdLst/>
            <a:ahLst/>
            <a:cxnLst/>
            <a:rect l="l" t="t" r="r" b="b"/>
            <a:pathLst>
              <a:path w="3527849" h="3627608">
                <a:moveTo>
                  <a:pt x="0" y="0"/>
                </a:moveTo>
                <a:lnTo>
                  <a:pt x="3527849" y="0"/>
                </a:lnTo>
                <a:lnTo>
                  <a:pt x="3527849" y="3627608"/>
                </a:lnTo>
                <a:lnTo>
                  <a:pt x="0" y="362760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sp>
      <p:sp>
        <p:nvSpPr>
          <p:cNvPr id="9" name="Freeform 9"/>
          <p:cNvSpPr/>
          <p:nvPr/>
        </p:nvSpPr>
        <p:spPr>
          <a:xfrm>
            <a:off x="-864630" y="4401954"/>
            <a:ext cx="1893330" cy="2747577"/>
          </a:xfrm>
          <a:custGeom>
            <a:avLst/>
            <a:gdLst/>
            <a:ahLst/>
            <a:cxnLst/>
            <a:rect l="l" t="t" r="r" b="b"/>
            <a:pathLst>
              <a:path w="1893330" h="2747577">
                <a:moveTo>
                  <a:pt x="0" y="0"/>
                </a:moveTo>
                <a:lnTo>
                  <a:pt x="1893330" y="0"/>
                </a:lnTo>
                <a:lnTo>
                  <a:pt x="1893330" y="2747577"/>
                </a:lnTo>
                <a:lnTo>
                  <a:pt x="0" y="2747577"/>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sp>
      <p:sp>
        <p:nvSpPr>
          <p:cNvPr id="10" name="Freeform 10"/>
          <p:cNvSpPr/>
          <p:nvPr/>
        </p:nvSpPr>
        <p:spPr>
          <a:xfrm>
            <a:off x="15392124" y="-1028700"/>
            <a:ext cx="3649207" cy="3562539"/>
          </a:xfrm>
          <a:custGeom>
            <a:avLst/>
            <a:gdLst/>
            <a:ahLst/>
            <a:cxnLst/>
            <a:rect l="l" t="t" r="r" b="b"/>
            <a:pathLst>
              <a:path w="3649207" h="3562539">
                <a:moveTo>
                  <a:pt x="0" y="0"/>
                </a:moveTo>
                <a:lnTo>
                  <a:pt x="3649208" y="0"/>
                </a:lnTo>
                <a:lnTo>
                  <a:pt x="3649208" y="3562539"/>
                </a:lnTo>
                <a:lnTo>
                  <a:pt x="0" y="356253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11" name="Freeform 11"/>
          <p:cNvSpPr/>
          <p:nvPr/>
        </p:nvSpPr>
        <p:spPr>
          <a:xfrm>
            <a:off x="17259300" y="2541368"/>
            <a:ext cx="1893330" cy="2747577"/>
          </a:xfrm>
          <a:custGeom>
            <a:avLst/>
            <a:gdLst/>
            <a:ahLst/>
            <a:cxnLst/>
            <a:rect l="l" t="t" r="r" b="b"/>
            <a:pathLst>
              <a:path w="1893330" h="2747577">
                <a:moveTo>
                  <a:pt x="0" y="0"/>
                </a:moveTo>
                <a:lnTo>
                  <a:pt x="1893330" y="0"/>
                </a:lnTo>
                <a:lnTo>
                  <a:pt x="1893330" y="2747577"/>
                </a:lnTo>
                <a:lnTo>
                  <a:pt x="0" y="2747577"/>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sp>
      <p:sp>
        <p:nvSpPr>
          <p:cNvPr id="12" name="Freeform 12"/>
          <p:cNvSpPr/>
          <p:nvPr/>
        </p:nvSpPr>
        <p:spPr>
          <a:xfrm rot="-7327199">
            <a:off x="3626552" y="2564964"/>
            <a:ext cx="1591739" cy="1766145"/>
          </a:xfrm>
          <a:custGeom>
            <a:avLst/>
            <a:gdLst/>
            <a:ahLst/>
            <a:cxnLst/>
            <a:rect l="l" t="t" r="r" b="b"/>
            <a:pathLst>
              <a:path w="1591739" h="1766145">
                <a:moveTo>
                  <a:pt x="0" y="0"/>
                </a:moveTo>
                <a:lnTo>
                  <a:pt x="1591739" y="0"/>
                </a:lnTo>
                <a:lnTo>
                  <a:pt x="1591739" y="1766145"/>
                </a:lnTo>
                <a:lnTo>
                  <a:pt x="0" y="1766145"/>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3" name="Freeform 13"/>
          <p:cNvSpPr/>
          <p:nvPr/>
        </p:nvSpPr>
        <p:spPr>
          <a:xfrm rot="3413964">
            <a:off x="12259982" y="5574755"/>
            <a:ext cx="1591739" cy="1766145"/>
          </a:xfrm>
          <a:custGeom>
            <a:avLst/>
            <a:gdLst/>
            <a:ahLst/>
            <a:cxnLst/>
            <a:rect l="l" t="t" r="r" b="b"/>
            <a:pathLst>
              <a:path w="1591739" h="1766145">
                <a:moveTo>
                  <a:pt x="0" y="0"/>
                </a:moveTo>
                <a:lnTo>
                  <a:pt x="1591739" y="0"/>
                </a:lnTo>
                <a:lnTo>
                  <a:pt x="1591739" y="1766145"/>
                </a:lnTo>
                <a:lnTo>
                  <a:pt x="0" y="1766145"/>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4" name="Freeform 14"/>
          <p:cNvSpPr/>
          <p:nvPr/>
        </p:nvSpPr>
        <p:spPr>
          <a:xfrm>
            <a:off x="-2623304" y="-961531"/>
            <a:ext cx="3882875" cy="4114800"/>
          </a:xfrm>
          <a:custGeom>
            <a:avLst/>
            <a:gdLst/>
            <a:ahLst/>
            <a:cxnLst/>
            <a:rect l="l" t="t" r="r" b="b"/>
            <a:pathLst>
              <a:path w="3882875" h="4114800">
                <a:moveTo>
                  <a:pt x="0" y="0"/>
                </a:moveTo>
                <a:lnTo>
                  <a:pt x="3882875" y="0"/>
                </a:lnTo>
                <a:lnTo>
                  <a:pt x="3882875" y="4114800"/>
                </a:lnTo>
                <a:lnTo>
                  <a:pt x="0" y="4114800"/>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15" name="Freeform 15"/>
          <p:cNvSpPr/>
          <p:nvPr/>
        </p:nvSpPr>
        <p:spPr>
          <a:xfrm>
            <a:off x="1097367" y="-2631085"/>
            <a:ext cx="3610737" cy="4114800"/>
          </a:xfrm>
          <a:custGeom>
            <a:avLst/>
            <a:gdLst/>
            <a:ahLst/>
            <a:cxnLst/>
            <a:rect l="l" t="t" r="r" b="b"/>
            <a:pathLst>
              <a:path w="3610737" h="4114800">
                <a:moveTo>
                  <a:pt x="0" y="0"/>
                </a:moveTo>
                <a:lnTo>
                  <a:pt x="3610737" y="0"/>
                </a:lnTo>
                <a:lnTo>
                  <a:pt x="3610737" y="4114800"/>
                </a:lnTo>
                <a:lnTo>
                  <a:pt x="0" y="4114800"/>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16" name="Freeform 16"/>
          <p:cNvSpPr/>
          <p:nvPr/>
        </p:nvSpPr>
        <p:spPr>
          <a:xfrm rot="-7011319">
            <a:off x="3972927" y="8903384"/>
            <a:ext cx="1739612" cy="2686659"/>
          </a:xfrm>
          <a:custGeom>
            <a:avLst/>
            <a:gdLst/>
            <a:ahLst/>
            <a:cxnLst/>
            <a:rect l="l" t="t" r="r" b="b"/>
            <a:pathLst>
              <a:path w="1739612" h="2686659">
                <a:moveTo>
                  <a:pt x="0" y="0"/>
                </a:moveTo>
                <a:lnTo>
                  <a:pt x="1739612" y="0"/>
                </a:lnTo>
                <a:lnTo>
                  <a:pt x="1739612" y="2686658"/>
                </a:lnTo>
                <a:lnTo>
                  <a:pt x="0" y="2686658"/>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17" name="Freeform 17"/>
          <p:cNvSpPr/>
          <p:nvPr/>
        </p:nvSpPr>
        <p:spPr>
          <a:xfrm>
            <a:off x="6434110" y="8433501"/>
            <a:ext cx="2677302" cy="2926013"/>
          </a:xfrm>
          <a:custGeom>
            <a:avLst/>
            <a:gdLst/>
            <a:ahLst/>
            <a:cxnLst/>
            <a:rect l="l" t="t" r="r" b="b"/>
            <a:pathLst>
              <a:path w="2677302" h="2926013">
                <a:moveTo>
                  <a:pt x="0" y="0"/>
                </a:moveTo>
                <a:lnTo>
                  <a:pt x="2677301" y="0"/>
                </a:lnTo>
                <a:lnTo>
                  <a:pt x="2677301" y="2926013"/>
                </a:lnTo>
                <a:lnTo>
                  <a:pt x="0" y="2926013"/>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8" name="Freeform 18"/>
          <p:cNvSpPr/>
          <p:nvPr/>
        </p:nvSpPr>
        <p:spPr>
          <a:xfrm rot="-5400000">
            <a:off x="7059165" y="-1317943"/>
            <a:ext cx="2677302" cy="2926013"/>
          </a:xfrm>
          <a:custGeom>
            <a:avLst/>
            <a:gdLst/>
            <a:ahLst/>
            <a:cxnLst/>
            <a:rect l="l" t="t" r="r" b="b"/>
            <a:pathLst>
              <a:path w="2677302" h="2926013">
                <a:moveTo>
                  <a:pt x="0" y="0"/>
                </a:moveTo>
                <a:lnTo>
                  <a:pt x="2677302" y="0"/>
                </a:lnTo>
                <a:lnTo>
                  <a:pt x="2677302" y="2926013"/>
                </a:lnTo>
                <a:lnTo>
                  <a:pt x="0" y="2926013"/>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19" name="Freeform 19"/>
          <p:cNvSpPr/>
          <p:nvPr/>
        </p:nvSpPr>
        <p:spPr>
          <a:xfrm>
            <a:off x="5041479" y="-1509409"/>
            <a:ext cx="1893330" cy="2747577"/>
          </a:xfrm>
          <a:custGeom>
            <a:avLst/>
            <a:gdLst/>
            <a:ahLst/>
            <a:cxnLst/>
            <a:rect l="l" t="t" r="r" b="b"/>
            <a:pathLst>
              <a:path w="1893330" h="2747577">
                <a:moveTo>
                  <a:pt x="0" y="0"/>
                </a:moveTo>
                <a:lnTo>
                  <a:pt x="1893330" y="0"/>
                </a:lnTo>
                <a:lnTo>
                  <a:pt x="1893330" y="2747578"/>
                </a:lnTo>
                <a:lnTo>
                  <a:pt x="0" y="274757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sp>
      <p:sp>
        <p:nvSpPr>
          <p:cNvPr id="20" name="Freeform 20"/>
          <p:cNvSpPr/>
          <p:nvPr/>
        </p:nvSpPr>
        <p:spPr>
          <a:xfrm>
            <a:off x="782285" y="82461"/>
            <a:ext cx="3648745" cy="3589038"/>
          </a:xfrm>
          <a:custGeom>
            <a:avLst/>
            <a:gdLst/>
            <a:ahLst/>
            <a:cxnLst/>
            <a:rect l="l" t="t" r="r" b="b"/>
            <a:pathLst>
              <a:path w="3648745" h="3589038">
                <a:moveTo>
                  <a:pt x="0" y="0"/>
                </a:moveTo>
                <a:lnTo>
                  <a:pt x="3648745" y="0"/>
                </a:lnTo>
                <a:lnTo>
                  <a:pt x="3648745" y="3589038"/>
                </a:lnTo>
                <a:lnTo>
                  <a:pt x="0" y="3589038"/>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21" name="Freeform 21"/>
          <p:cNvSpPr/>
          <p:nvPr/>
        </p:nvSpPr>
        <p:spPr>
          <a:xfrm>
            <a:off x="12199008" y="9284"/>
            <a:ext cx="4062476" cy="4114800"/>
          </a:xfrm>
          <a:custGeom>
            <a:avLst/>
            <a:gdLst/>
            <a:ahLst/>
            <a:cxnLst/>
            <a:rect l="l" t="t" r="r" b="b"/>
            <a:pathLst>
              <a:path w="4062476" h="4114800">
                <a:moveTo>
                  <a:pt x="0" y="0"/>
                </a:moveTo>
                <a:lnTo>
                  <a:pt x="4062476" y="0"/>
                </a:lnTo>
                <a:lnTo>
                  <a:pt x="4062476" y="4114800"/>
                </a:lnTo>
                <a:lnTo>
                  <a:pt x="0" y="4114800"/>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22" name="Freeform 22"/>
          <p:cNvSpPr/>
          <p:nvPr/>
        </p:nvSpPr>
        <p:spPr>
          <a:xfrm>
            <a:off x="13667541" y="5143500"/>
            <a:ext cx="3962302" cy="3681339"/>
          </a:xfrm>
          <a:custGeom>
            <a:avLst/>
            <a:gdLst/>
            <a:ahLst/>
            <a:cxnLst/>
            <a:rect l="l" t="t" r="r" b="b"/>
            <a:pathLst>
              <a:path w="3962302" h="3681339">
                <a:moveTo>
                  <a:pt x="0" y="0"/>
                </a:moveTo>
                <a:lnTo>
                  <a:pt x="3962302" y="0"/>
                </a:lnTo>
                <a:lnTo>
                  <a:pt x="3962302" y="3681339"/>
                </a:lnTo>
                <a:lnTo>
                  <a:pt x="0" y="3681339"/>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46382" y="-317897"/>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372580" y="-795053"/>
            <a:ext cx="2173722" cy="2117986"/>
          </a:xfrm>
          <a:custGeom>
            <a:avLst/>
            <a:gdLst/>
            <a:ahLst/>
            <a:cxnLst/>
            <a:rect l="l" t="t" r="r" b="b"/>
            <a:pathLst>
              <a:path w="2173722" h="2117986">
                <a:moveTo>
                  <a:pt x="0" y="0"/>
                </a:moveTo>
                <a:lnTo>
                  <a:pt x="2173722" y="0"/>
                </a:lnTo>
                <a:lnTo>
                  <a:pt x="2173722" y="2117986"/>
                </a:lnTo>
                <a:lnTo>
                  <a:pt x="0" y="21179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4" name="Freeform 4"/>
          <p:cNvSpPr/>
          <p:nvPr/>
        </p:nvSpPr>
        <p:spPr>
          <a:xfrm>
            <a:off x="-1348223" y="7118689"/>
            <a:ext cx="3346996" cy="3814241"/>
          </a:xfrm>
          <a:custGeom>
            <a:avLst/>
            <a:gdLst/>
            <a:ahLst/>
            <a:cxnLst/>
            <a:rect l="l" t="t" r="r" b="b"/>
            <a:pathLst>
              <a:path w="3346996" h="3814241">
                <a:moveTo>
                  <a:pt x="0" y="0"/>
                </a:moveTo>
                <a:lnTo>
                  <a:pt x="3346996" y="0"/>
                </a:lnTo>
                <a:lnTo>
                  <a:pt x="3346996" y="3814241"/>
                </a:lnTo>
                <a:lnTo>
                  <a:pt x="0" y="381424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2214253" y="902581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6" name="Freeform 6"/>
          <p:cNvSpPr/>
          <p:nvPr/>
        </p:nvSpPr>
        <p:spPr>
          <a:xfrm>
            <a:off x="17259300" y="1532483"/>
            <a:ext cx="1755035" cy="2546885"/>
          </a:xfrm>
          <a:custGeom>
            <a:avLst/>
            <a:gdLst/>
            <a:ahLst/>
            <a:cxnLst/>
            <a:rect l="l" t="t" r="r" b="b"/>
            <a:pathLst>
              <a:path w="1755035" h="2546885">
                <a:moveTo>
                  <a:pt x="0" y="0"/>
                </a:moveTo>
                <a:lnTo>
                  <a:pt x="1755035" y="0"/>
                </a:lnTo>
                <a:lnTo>
                  <a:pt x="1755035" y="2546884"/>
                </a:lnTo>
                <a:lnTo>
                  <a:pt x="0" y="254688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7" name="Freeform 7"/>
          <p:cNvSpPr/>
          <p:nvPr/>
        </p:nvSpPr>
        <p:spPr>
          <a:xfrm>
            <a:off x="325275" y="1863551"/>
            <a:ext cx="12607686" cy="6559899"/>
          </a:xfrm>
          <a:custGeom>
            <a:avLst/>
            <a:gdLst/>
            <a:ahLst/>
            <a:cxnLst/>
            <a:rect l="l" t="t" r="r" b="b"/>
            <a:pathLst>
              <a:path w="12607686" h="6559899">
                <a:moveTo>
                  <a:pt x="0" y="0"/>
                </a:moveTo>
                <a:lnTo>
                  <a:pt x="12607686" y="0"/>
                </a:lnTo>
                <a:lnTo>
                  <a:pt x="12607686" y="6559898"/>
                </a:lnTo>
                <a:lnTo>
                  <a:pt x="0" y="6559898"/>
                </a:lnTo>
                <a:lnTo>
                  <a:pt x="0" y="0"/>
                </a:lnTo>
                <a:close/>
              </a:path>
            </a:pathLst>
          </a:custGeom>
          <a:blipFill>
            <a:blip r:embed="rId10"/>
            <a:stretch>
              <a:fillRect/>
            </a:stretch>
          </a:blipFill>
        </p:spPr>
      </p:sp>
      <p:sp>
        <p:nvSpPr>
          <p:cNvPr id="8" name="Freeform 8"/>
          <p:cNvSpPr/>
          <p:nvPr/>
        </p:nvSpPr>
        <p:spPr>
          <a:xfrm>
            <a:off x="11272823" y="7118689"/>
            <a:ext cx="6863994" cy="3417767"/>
          </a:xfrm>
          <a:custGeom>
            <a:avLst/>
            <a:gdLst/>
            <a:ahLst/>
            <a:cxnLst/>
            <a:rect l="l" t="t" r="r" b="b"/>
            <a:pathLst>
              <a:path w="6863994" h="3417767">
                <a:moveTo>
                  <a:pt x="0" y="0"/>
                </a:moveTo>
                <a:lnTo>
                  <a:pt x="6863995" y="0"/>
                </a:lnTo>
                <a:lnTo>
                  <a:pt x="6863995" y="3417767"/>
                </a:lnTo>
                <a:lnTo>
                  <a:pt x="0" y="3417767"/>
                </a:lnTo>
                <a:lnTo>
                  <a:pt x="0" y="0"/>
                </a:lnTo>
                <a:close/>
              </a:path>
            </a:pathLst>
          </a:custGeom>
          <a:blipFill>
            <a:blip r:embed="rId11"/>
            <a:stretch>
              <a:fillRect l="-29675"/>
            </a:stretch>
          </a:blipFill>
        </p:spPr>
      </p:sp>
      <p:sp>
        <p:nvSpPr>
          <p:cNvPr id="9" name="TextBox 9"/>
          <p:cNvSpPr txBox="1"/>
          <p:nvPr/>
        </p:nvSpPr>
        <p:spPr>
          <a:xfrm>
            <a:off x="5017041" y="106273"/>
            <a:ext cx="8647108" cy="2280920"/>
          </a:xfrm>
          <a:prstGeom prst="rect">
            <a:avLst/>
          </a:prstGeom>
        </p:spPr>
        <p:txBody>
          <a:bodyPr lIns="0" tIns="0" rIns="0" bIns="0" rtlCol="0" anchor="t">
            <a:spAutoFit/>
          </a:bodyPr>
          <a:lstStyle/>
          <a:p>
            <a:pPr marL="0" lvl="0" indent="0" algn="ctr">
              <a:lnSpc>
                <a:spcPts val="18340"/>
              </a:lnSpc>
              <a:spcBef>
                <a:spcPct val="0"/>
              </a:spcBef>
            </a:pPr>
            <a:r>
              <a:rPr lang="en-US" sz="14000">
                <a:solidFill>
                  <a:srgbClr val="272727"/>
                </a:solidFill>
                <a:latin typeface="Hibernate"/>
                <a:ea typeface="Hibernate"/>
                <a:cs typeface="Hibernate"/>
                <a:sym typeface="Hibernate"/>
              </a:rPr>
              <a:t>DATA DESCRIPTI0N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158116" y="2527351"/>
            <a:ext cx="6753389" cy="5983266"/>
          </a:xfrm>
          <a:custGeom>
            <a:avLst/>
            <a:gdLst/>
            <a:ahLst/>
            <a:cxnLst/>
            <a:rect l="l" t="t" r="r" b="b"/>
            <a:pathLst>
              <a:path w="6753389" h="5983266">
                <a:moveTo>
                  <a:pt x="0" y="0"/>
                </a:moveTo>
                <a:lnTo>
                  <a:pt x="6753389" y="0"/>
                </a:lnTo>
                <a:lnTo>
                  <a:pt x="6753389" y="5983266"/>
                </a:lnTo>
                <a:lnTo>
                  <a:pt x="0" y="5983266"/>
                </a:lnTo>
                <a:lnTo>
                  <a:pt x="0" y="0"/>
                </a:lnTo>
                <a:close/>
              </a:path>
            </a:pathLst>
          </a:custGeom>
          <a:blipFill>
            <a:blip r:embed="rId3"/>
            <a:stretch>
              <a:fillRect/>
            </a:stretch>
          </a:blipFill>
        </p:spPr>
      </p:sp>
      <p:sp>
        <p:nvSpPr>
          <p:cNvPr id="4" name="TextBox 4"/>
          <p:cNvSpPr txBox="1"/>
          <p:nvPr/>
        </p:nvSpPr>
        <p:spPr>
          <a:xfrm>
            <a:off x="4542362" y="359948"/>
            <a:ext cx="8500446" cy="1589617"/>
          </a:xfrm>
          <a:prstGeom prst="rect">
            <a:avLst/>
          </a:prstGeom>
        </p:spPr>
        <p:txBody>
          <a:bodyPr lIns="0" tIns="0" rIns="0" bIns="0" rtlCol="0" anchor="t">
            <a:spAutoFit/>
          </a:bodyPr>
          <a:lstStyle/>
          <a:p>
            <a:pPr marL="0" lvl="0" indent="0" algn="l">
              <a:lnSpc>
                <a:spcPts val="12875"/>
              </a:lnSpc>
              <a:spcBef>
                <a:spcPct val="0"/>
              </a:spcBef>
            </a:pPr>
            <a:r>
              <a:rPr lang="en-US" sz="9828">
                <a:solidFill>
                  <a:srgbClr val="272727"/>
                </a:solidFill>
                <a:latin typeface="Hibernate"/>
                <a:ea typeface="Hibernate"/>
                <a:cs typeface="Hibernate"/>
                <a:sym typeface="Hibernate"/>
              </a:rPr>
              <a:t>TOOLS USED FOR ANALYSIS</a:t>
            </a:r>
          </a:p>
        </p:txBody>
      </p:sp>
      <p:sp>
        <p:nvSpPr>
          <p:cNvPr id="5" name="TextBox 5"/>
          <p:cNvSpPr txBox="1"/>
          <p:nvPr/>
        </p:nvSpPr>
        <p:spPr>
          <a:xfrm>
            <a:off x="763800" y="4301500"/>
            <a:ext cx="9967340" cy="3007068"/>
          </a:xfrm>
          <a:prstGeom prst="rect">
            <a:avLst/>
          </a:prstGeom>
        </p:spPr>
        <p:txBody>
          <a:bodyPr lIns="0" tIns="0" rIns="0" bIns="0" rtlCol="0" anchor="t">
            <a:spAutoFit/>
          </a:bodyPr>
          <a:lstStyle/>
          <a:p>
            <a:pPr marL="0" lvl="0" indent="0" algn="l">
              <a:lnSpc>
                <a:spcPts val="3985"/>
              </a:lnSpc>
              <a:spcBef>
                <a:spcPct val="0"/>
              </a:spcBef>
            </a:pPr>
            <a:r>
              <a:rPr lang="en-US" sz="2846">
                <a:solidFill>
                  <a:srgbClr val="272727"/>
                </a:solidFill>
                <a:latin typeface="Montserrat Medium"/>
                <a:ea typeface="Montserrat Medium"/>
                <a:cs typeface="Montserrat Medium"/>
                <a:sym typeface="Montserrat Medium"/>
              </a:rPr>
              <a:t>SQL Server Management Studio (SSMS) is an integrated environment for managing any SQL infrastructure. Use SSMS to access, configure, manage, administer, and develop all components of SQL Server, Azure SQL Database, SQL Server on Azure VM.</a:t>
            </a:r>
          </a:p>
        </p:txBody>
      </p:sp>
      <p:sp>
        <p:nvSpPr>
          <p:cNvPr id="6" name="TextBox 6"/>
          <p:cNvSpPr txBox="1"/>
          <p:nvPr/>
        </p:nvSpPr>
        <p:spPr>
          <a:xfrm>
            <a:off x="1028700" y="2203825"/>
            <a:ext cx="9437539" cy="580376"/>
          </a:xfrm>
          <a:prstGeom prst="rect">
            <a:avLst/>
          </a:prstGeom>
        </p:spPr>
        <p:txBody>
          <a:bodyPr lIns="0" tIns="0" rIns="0" bIns="0" rtlCol="0" anchor="t">
            <a:spAutoFit/>
          </a:bodyPr>
          <a:lstStyle/>
          <a:p>
            <a:pPr marL="0" lvl="0" indent="0" algn="ctr">
              <a:lnSpc>
                <a:spcPts val="4760"/>
              </a:lnSpc>
              <a:spcBef>
                <a:spcPct val="0"/>
              </a:spcBef>
            </a:pPr>
            <a:r>
              <a:rPr lang="en-US" sz="3400">
                <a:solidFill>
                  <a:srgbClr val="D10EC4"/>
                </a:solidFill>
                <a:latin typeface="Canva Sans Bold"/>
                <a:ea typeface="Canva Sans Bold"/>
                <a:cs typeface="Canva Sans Bold"/>
                <a:sym typeface="Canva Sans Bold"/>
              </a:rPr>
              <a:t>Microsoft SQL Server management Studio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1993" b="-41993"/>
            </a:stretch>
          </a:blipFill>
        </p:spPr>
      </p:sp>
      <p:sp>
        <p:nvSpPr>
          <p:cNvPr id="3" name="Freeform 3"/>
          <p:cNvSpPr/>
          <p:nvPr/>
        </p:nvSpPr>
        <p:spPr>
          <a:xfrm>
            <a:off x="3402212" y="1329176"/>
            <a:ext cx="11483577" cy="8784647"/>
          </a:xfrm>
          <a:custGeom>
            <a:avLst/>
            <a:gdLst/>
            <a:ahLst/>
            <a:cxnLst/>
            <a:rect l="l" t="t" r="r" b="b"/>
            <a:pathLst>
              <a:path w="11483577" h="8784647">
                <a:moveTo>
                  <a:pt x="0" y="0"/>
                </a:moveTo>
                <a:lnTo>
                  <a:pt x="11483576" y="0"/>
                </a:lnTo>
                <a:lnTo>
                  <a:pt x="11483576" y="8784647"/>
                </a:lnTo>
                <a:lnTo>
                  <a:pt x="0" y="8784647"/>
                </a:lnTo>
                <a:lnTo>
                  <a:pt x="0" y="0"/>
                </a:lnTo>
                <a:close/>
              </a:path>
            </a:pathLst>
          </a:custGeom>
          <a:blipFill>
            <a:blip r:embed="rId3"/>
            <a:stretch>
              <a:fillRect l="-4430" t="-480" b="-480"/>
            </a:stretch>
          </a:blipFill>
        </p:spPr>
      </p:sp>
      <p:sp>
        <p:nvSpPr>
          <p:cNvPr id="4" name="TextBox 4"/>
          <p:cNvSpPr txBox="1"/>
          <p:nvPr/>
        </p:nvSpPr>
        <p:spPr>
          <a:xfrm>
            <a:off x="3970919" y="84083"/>
            <a:ext cx="9472680" cy="1245093"/>
          </a:xfrm>
          <a:prstGeom prst="rect">
            <a:avLst/>
          </a:prstGeom>
        </p:spPr>
        <p:txBody>
          <a:bodyPr lIns="0" tIns="0" rIns="0" bIns="0" rtlCol="0" anchor="t">
            <a:spAutoFit/>
          </a:bodyPr>
          <a:lstStyle/>
          <a:p>
            <a:pPr marL="0" lvl="0" indent="0" algn="ctr">
              <a:lnSpc>
                <a:spcPts val="10079"/>
              </a:lnSpc>
              <a:spcBef>
                <a:spcPct val="0"/>
              </a:spcBef>
            </a:pPr>
            <a:r>
              <a:rPr lang="en-US" sz="7693">
                <a:solidFill>
                  <a:srgbClr val="272727"/>
                </a:solidFill>
                <a:latin typeface="Hibernate"/>
                <a:ea typeface="Hibernate"/>
                <a:cs typeface="Hibernate"/>
                <a:sym typeface="Hibernate"/>
              </a:rPr>
              <a:t>KEY 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0689149" y="2682248"/>
            <a:ext cx="6343458" cy="1273687"/>
          </a:xfrm>
          <a:custGeom>
            <a:avLst/>
            <a:gdLst/>
            <a:ahLst/>
            <a:cxnLst/>
            <a:rect l="l" t="t" r="r" b="b"/>
            <a:pathLst>
              <a:path w="6343458" h="1273687">
                <a:moveTo>
                  <a:pt x="0" y="0"/>
                </a:moveTo>
                <a:lnTo>
                  <a:pt x="6343458" y="0"/>
                </a:lnTo>
                <a:lnTo>
                  <a:pt x="6343458" y="1273687"/>
                </a:lnTo>
                <a:lnTo>
                  <a:pt x="0" y="1273687"/>
                </a:lnTo>
                <a:lnTo>
                  <a:pt x="0" y="0"/>
                </a:lnTo>
                <a:close/>
              </a:path>
            </a:pathLst>
          </a:custGeom>
          <a:blipFill>
            <a:blip r:embed="rId3"/>
            <a:stretch>
              <a:fillRect/>
            </a:stretch>
          </a:blipFill>
        </p:spPr>
      </p:sp>
      <p:sp>
        <p:nvSpPr>
          <p:cNvPr id="4" name="Freeform 4"/>
          <p:cNvSpPr/>
          <p:nvPr/>
        </p:nvSpPr>
        <p:spPr>
          <a:xfrm>
            <a:off x="8751285" y="5351005"/>
            <a:ext cx="9536715" cy="4935995"/>
          </a:xfrm>
          <a:custGeom>
            <a:avLst/>
            <a:gdLst/>
            <a:ahLst/>
            <a:cxnLst/>
            <a:rect l="l" t="t" r="r" b="b"/>
            <a:pathLst>
              <a:path w="9536715" h="4935995">
                <a:moveTo>
                  <a:pt x="0" y="0"/>
                </a:moveTo>
                <a:lnTo>
                  <a:pt x="9536715" y="0"/>
                </a:lnTo>
                <a:lnTo>
                  <a:pt x="9536715" y="4935995"/>
                </a:lnTo>
                <a:lnTo>
                  <a:pt x="0" y="4935995"/>
                </a:lnTo>
                <a:lnTo>
                  <a:pt x="0" y="0"/>
                </a:lnTo>
                <a:close/>
              </a:path>
            </a:pathLst>
          </a:custGeom>
          <a:blipFill>
            <a:blip r:embed="rId4"/>
            <a:stretch>
              <a:fillRect/>
            </a:stretch>
          </a:blipFill>
        </p:spPr>
      </p:sp>
      <p:sp>
        <p:nvSpPr>
          <p:cNvPr id="5" name="TextBox 5"/>
          <p:cNvSpPr txBox="1"/>
          <p:nvPr/>
        </p:nvSpPr>
        <p:spPr>
          <a:xfrm>
            <a:off x="6049592" y="169456"/>
            <a:ext cx="5207498" cy="1613712"/>
          </a:xfrm>
          <a:prstGeom prst="rect">
            <a:avLst/>
          </a:prstGeom>
        </p:spPr>
        <p:txBody>
          <a:bodyPr lIns="0" tIns="0" rIns="0" bIns="0" rtlCol="0" anchor="t">
            <a:spAutoFit/>
          </a:bodyPr>
          <a:lstStyle/>
          <a:p>
            <a:pPr marL="0" lvl="0" indent="0" algn="l">
              <a:lnSpc>
                <a:spcPts val="13001"/>
              </a:lnSpc>
              <a:spcBef>
                <a:spcPct val="0"/>
              </a:spcBef>
            </a:pPr>
            <a:r>
              <a:rPr lang="en-US" sz="9924">
                <a:solidFill>
                  <a:srgbClr val="272727"/>
                </a:solidFill>
                <a:latin typeface="Hibernate"/>
                <a:ea typeface="Hibernate"/>
                <a:cs typeface="Hibernate"/>
                <a:sym typeface="Hibernate"/>
              </a:rPr>
              <a:t>ANALYSIS</a:t>
            </a:r>
          </a:p>
        </p:txBody>
      </p:sp>
      <p:sp>
        <p:nvSpPr>
          <p:cNvPr id="6" name="TextBox 6"/>
          <p:cNvSpPr txBox="1"/>
          <p:nvPr/>
        </p:nvSpPr>
        <p:spPr>
          <a:xfrm>
            <a:off x="842932" y="3898785"/>
            <a:ext cx="9632460" cy="1444602"/>
          </a:xfrm>
          <a:prstGeom prst="rect">
            <a:avLst/>
          </a:prstGeom>
        </p:spPr>
        <p:txBody>
          <a:bodyPr lIns="0" tIns="0" rIns="0" bIns="0" rtlCol="0" anchor="t">
            <a:spAutoFit/>
          </a:bodyPr>
          <a:lstStyle/>
          <a:p>
            <a:pPr marL="593918" lvl="1" indent="-296959" algn="l">
              <a:lnSpc>
                <a:spcPts val="3851"/>
              </a:lnSpc>
              <a:buFont typeface="Arial"/>
              <a:buChar char="•"/>
            </a:pPr>
            <a:r>
              <a:rPr lang="en-US" sz="2750">
                <a:solidFill>
                  <a:srgbClr val="272727"/>
                </a:solidFill>
                <a:latin typeface="Montserrat"/>
                <a:ea typeface="Montserrat"/>
                <a:cs typeface="Montserrat"/>
                <a:sym typeface="Montserrat"/>
              </a:rPr>
              <a:t>Create a database/schema named corona.</a:t>
            </a:r>
          </a:p>
          <a:p>
            <a:pPr marL="593918" lvl="1" indent="-296959" algn="l">
              <a:lnSpc>
                <a:spcPts val="3851"/>
              </a:lnSpc>
              <a:buFont typeface="Arial"/>
              <a:buChar char="•"/>
            </a:pPr>
            <a:r>
              <a:rPr lang="en-US" sz="2750">
                <a:solidFill>
                  <a:srgbClr val="272727"/>
                </a:solidFill>
                <a:latin typeface="Montserrat"/>
                <a:ea typeface="Montserrat"/>
                <a:cs typeface="Montserrat"/>
                <a:sym typeface="Montserrat"/>
              </a:rPr>
              <a:t>select the database that you want to work with the USE function.</a:t>
            </a:r>
          </a:p>
        </p:txBody>
      </p:sp>
      <p:sp>
        <p:nvSpPr>
          <p:cNvPr id="7" name="TextBox 7"/>
          <p:cNvSpPr txBox="1"/>
          <p:nvPr/>
        </p:nvSpPr>
        <p:spPr>
          <a:xfrm>
            <a:off x="1028700" y="1923176"/>
            <a:ext cx="3633562" cy="987292"/>
          </a:xfrm>
          <a:prstGeom prst="rect">
            <a:avLst/>
          </a:prstGeom>
        </p:spPr>
        <p:txBody>
          <a:bodyPr lIns="0" tIns="0" rIns="0" bIns="0" rtlCol="0" anchor="t">
            <a:spAutoFit/>
          </a:bodyPr>
          <a:lstStyle/>
          <a:p>
            <a:pPr marL="0" lvl="0" indent="0" algn="ctr">
              <a:lnSpc>
                <a:spcPts val="8089"/>
              </a:lnSpc>
              <a:spcBef>
                <a:spcPct val="0"/>
              </a:spcBef>
            </a:pPr>
            <a:r>
              <a:rPr lang="en-US" sz="5778">
                <a:solidFill>
                  <a:srgbClr val="000000"/>
                </a:solidFill>
                <a:latin typeface="Canva Sans Bold"/>
                <a:ea typeface="Canva Sans Bold"/>
                <a:cs typeface="Canva Sans Bold"/>
                <a:sym typeface="Canva Sans Bold"/>
              </a:rPr>
              <a:t>STEP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525682" y="879677"/>
            <a:ext cx="6118264" cy="8378623"/>
          </a:xfrm>
          <a:custGeom>
            <a:avLst/>
            <a:gdLst/>
            <a:ahLst/>
            <a:cxnLst/>
            <a:rect l="l" t="t" r="r" b="b"/>
            <a:pathLst>
              <a:path w="6118264" h="8378623">
                <a:moveTo>
                  <a:pt x="0" y="0"/>
                </a:moveTo>
                <a:lnTo>
                  <a:pt x="6118265" y="0"/>
                </a:lnTo>
                <a:lnTo>
                  <a:pt x="6118265" y="8378623"/>
                </a:lnTo>
                <a:lnTo>
                  <a:pt x="0" y="8378623"/>
                </a:lnTo>
                <a:lnTo>
                  <a:pt x="0" y="0"/>
                </a:lnTo>
                <a:close/>
              </a:path>
            </a:pathLst>
          </a:custGeom>
          <a:blipFill>
            <a:blip r:embed="rId3"/>
            <a:stretch>
              <a:fillRect/>
            </a:stretch>
          </a:blipFill>
        </p:spPr>
      </p:sp>
      <p:sp>
        <p:nvSpPr>
          <p:cNvPr id="4" name="Freeform 4"/>
          <p:cNvSpPr/>
          <p:nvPr/>
        </p:nvSpPr>
        <p:spPr>
          <a:xfrm>
            <a:off x="0" y="6314937"/>
            <a:ext cx="4620862" cy="4079506"/>
          </a:xfrm>
          <a:custGeom>
            <a:avLst/>
            <a:gdLst/>
            <a:ahLst/>
            <a:cxnLst/>
            <a:rect l="l" t="t" r="r" b="b"/>
            <a:pathLst>
              <a:path w="4620862" h="4079506">
                <a:moveTo>
                  <a:pt x="0" y="0"/>
                </a:moveTo>
                <a:lnTo>
                  <a:pt x="4620862" y="0"/>
                </a:lnTo>
                <a:lnTo>
                  <a:pt x="4620862" y="4079506"/>
                </a:lnTo>
                <a:lnTo>
                  <a:pt x="0" y="4079506"/>
                </a:lnTo>
                <a:lnTo>
                  <a:pt x="0" y="0"/>
                </a:lnTo>
                <a:close/>
              </a:path>
            </a:pathLst>
          </a:custGeom>
          <a:blipFill>
            <a:blip r:embed="rId4"/>
            <a:stretch>
              <a:fillRect/>
            </a:stretch>
          </a:blipFill>
        </p:spPr>
      </p:sp>
      <p:sp>
        <p:nvSpPr>
          <p:cNvPr id="5" name="TextBox 5"/>
          <p:cNvSpPr txBox="1"/>
          <p:nvPr/>
        </p:nvSpPr>
        <p:spPr>
          <a:xfrm>
            <a:off x="1028700" y="1021298"/>
            <a:ext cx="3318443" cy="978490"/>
          </a:xfrm>
          <a:prstGeom prst="rect">
            <a:avLst/>
          </a:prstGeom>
        </p:spPr>
        <p:txBody>
          <a:bodyPr lIns="0" tIns="0" rIns="0" bIns="0" rtlCol="0" anchor="t">
            <a:spAutoFit/>
          </a:bodyPr>
          <a:lstStyle/>
          <a:p>
            <a:pPr marL="0" lvl="0" indent="0" algn="ctr">
              <a:lnSpc>
                <a:spcPts val="8017"/>
              </a:lnSpc>
              <a:spcBef>
                <a:spcPct val="0"/>
              </a:spcBef>
            </a:pPr>
            <a:r>
              <a:rPr lang="en-US" sz="5726">
                <a:solidFill>
                  <a:srgbClr val="000000"/>
                </a:solidFill>
                <a:latin typeface="Canva Sans Bold"/>
                <a:ea typeface="Canva Sans Bold"/>
                <a:cs typeface="Canva Sans Bold"/>
                <a:sym typeface="Canva Sans Bold"/>
              </a:rPr>
              <a:t>STEP 2:</a:t>
            </a:r>
          </a:p>
        </p:txBody>
      </p:sp>
      <p:sp>
        <p:nvSpPr>
          <p:cNvPr id="6" name="TextBox 6"/>
          <p:cNvSpPr txBox="1"/>
          <p:nvPr/>
        </p:nvSpPr>
        <p:spPr>
          <a:xfrm>
            <a:off x="1028700" y="2727348"/>
            <a:ext cx="9632460" cy="2416152"/>
          </a:xfrm>
          <a:prstGeom prst="rect">
            <a:avLst/>
          </a:prstGeom>
        </p:spPr>
        <p:txBody>
          <a:bodyPr lIns="0" tIns="0" rIns="0" bIns="0" rtlCol="0" anchor="t">
            <a:spAutoFit/>
          </a:bodyPr>
          <a:lstStyle/>
          <a:p>
            <a:pPr marL="593918" lvl="1" indent="-296959" algn="l">
              <a:lnSpc>
                <a:spcPts val="3851"/>
              </a:lnSpc>
              <a:buFont typeface="Arial"/>
              <a:buChar char="•"/>
            </a:pPr>
            <a:r>
              <a:rPr lang="en-US" sz="2750">
                <a:solidFill>
                  <a:srgbClr val="272727"/>
                </a:solidFill>
                <a:latin typeface="Montserrat"/>
                <a:ea typeface="Montserrat"/>
                <a:cs typeface="Montserrat"/>
                <a:sym typeface="Montserrat"/>
              </a:rPr>
              <a:t>using </a:t>
            </a:r>
            <a:r>
              <a:rPr lang="en-US" sz="2750">
                <a:solidFill>
                  <a:srgbClr val="272727"/>
                </a:solidFill>
                <a:latin typeface="Montserrat Bold"/>
                <a:ea typeface="Montserrat Bold"/>
                <a:cs typeface="Montserrat Bold"/>
                <a:sym typeface="Montserrat Bold"/>
              </a:rPr>
              <a:t>Table Data Import Wizard</a:t>
            </a:r>
            <a:r>
              <a:rPr lang="en-US" sz="2750">
                <a:solidFill>
                  <a:srgbClr val="272727"/>
                </a:solidFill>
                <a:latin typeface="Montserrat"/>
                <a:ea typeface="Montserrat"/>
                <a:cs typeface="Montserrat"/>
                <a:sym typeface="Montserrat"/>
              </a:rPr>
              <a:t> import the dataset to the database.</a:t>
            </a:r>
          </a:p>
          <a:p>
            <a:pPr marL="593918" lvl="1" indent="-296959" algn="l">
              <a:lnSpc>
                <a:spcPts val="3851"/>
              </a:lnSpc>
              <a:buFont typeface="Arial"/>
              <a:buChar char="•"/>
            </a:pPr>
            <a:r>
              <a:rPr lang="en-US" sz="2750">
                <a:solidFill>
                  <a:srgbClr val="272727"/>
                </a:solidFill>
                <a:latin typeface="Montserrat"/>
                <a:ea typeface="Montserrat"/>
                <a:cs typeface="Montserrat"/>
                <a:sym typeface="Montserrat"/>
              </a:rPr>
              <a:t>.xls file for excel file data / .csv file for text file data. </a:t>
            </a:r>
          </a:p>
          <a:p>
            <a:pPr marL="593918" lvl="1" indent="-296959" algn="l">
              <a:lnSpc>
                <a:spcPts val="3851"/>
              </a:lnSpc>
              <a:buFont typeface="Arial"/>
              <a:buChar char="•"/>
            </a:pPr>
            <a:r>
              <a:rPr lang="en-US" sz="2750">
                <a:solidFill>
                  <a:srgbClr val="272727"/>
                </a:solidFill>
                <a:latin typeface="Montserrat"/>
                <a:ea typeface="Montserrat"/>
                <a:cs typeface="Montserrat"/>
                <a:sym typeface="Montserrat"/>
              </a:rPr>
              <a:t>This might take time to import the data with respect to the size of the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585542" y="3279622"/>
            <a:ext cx="6968556" cy="5578932"/>
          </a:xfrm>
          <a:custGeom>
            <a:avLst/>
            <a:gdLst/>
            <a:ahLst/>
            <a:cxnLst/>
            <a:rect l="l" t="t" r="r" b="b"/>
            <a:pathLst>
              <a:path w="6968556" h="5578932">
                <a:moveTo>
                  <a:pt x="0" y="0"/>
                </a:moveTo>
                <a:lnTo>
                  <a:pt x="6968556" y="0"/>
                </a:lnTo>
                <a:lnTo>
                  <a:pt x="6968556" y="5578932"/>
                </a:lnTo>
                <a:lnTo>
                  <a:pt x="0" y="5578932"/>
                </a:lnTo>
                <a:lnTo>
                  <a:pt x="0" y="0"/>
                </a:lnTo>
                <a:close/>
              </a:path>
            </a:pathLst>
          </a:custGeom>
          <a:blipFill>
            <a:blip r:embed="rId15"/>
            <a:stretch>
              <a:fillRect/>
            </a:stretch>
          </a:blipFill>
        </p:spPr>
      </p:sp>
      <p:sp>
        <p:nvSpPr>
          <p:cNvPr id="10" name="Freeform 10"/>
          <p:cNvSpPr/>
          <p:nvPr/>
        </p:nvSpPr>
        <p:spPr>
          <a:xfrm>
            <a:off x="8330383" y="3717471"/>
            <a:ext cx="9216370" cy="1426029"/>
          </a:xfrm>
          <a:custGeom>
            <a:avLst/>
            <a:gdLst/>
            <a:ahLst/>
            <a:cxnLst/>
            <a:rect l="l" t="t" r="r" b="b"/>
            <a:pathLst>
              <a:path w="9216370" h="1426029">
                <a:moveTo>
                  <a:pt x="0" y="0"/>
                </a:moveTo>
                <a:lnTo>
                  <a:pt x="9216371" y="0"/>
                </a:lnTo>
                <a:lnTo>
                  <a:pt x="9216371" y="1426029"/>
                </a:lnTo>
                <a:lnTo>
                  <a:pt x="0" y="1426029"/>
                </a:lnTo>
                <a:lnTo>
                  <a:pt x="0" y="0"/>
                </a:lnTo>
                <a:close/>
              </a:path>
            </a:pathLst>
          </a:custGeom>
          <a:blipFill>
            <a:blip r:embed="rId16"/>
            <a:stretch>
              <a:fillRect/>
            </a:stretch>
          </a:blipFill>
        </p:spPr>
      </p:sp>
      <p:sp>
        <p:nvSpPr>
          <p:cNvPr id="11" name="Freeform 11"/>
          <p:cNvSpPr/>
          <p:nvPr/>
        </p:nvSpPr>
        <p:spPr>
          <a:xfrm>
            <a:off x="14515902" y="0"/>
            <a:ext cx="3648745" cy="3589038"/>
          </a:xfrm>
          <a:custGeom>
            <a:avLst/>
            <a:gdLst/>
            <a:ahLst/>
            <a:cxnLst/>
            <a:rect l="l" t="t" r="r" b="b"/>
            <a:pathLst>
              <a:path w="3648745" h="3589038">
                <a:moveTo>
                  <a:pt x="0" y="0"/>
                </a:moveTo>
                <a:lnTo>
                  <a:pt x="3648745" y="0"/>
                </a:lnTo>
                <a:lnTo>
                  <a:pt x="3648745" y="3589038"/>
                </a:lnTo>
                <a:lnTo>
                  <a:pt x="0" y="3589038"/>
                </a:lnTo>
                <a:lnTo>
                  <a:pt x="0" y="0"/>
                </a:lnTo>
                <a:close/>
              </a:path>
            </a:pathLst>
          </a:custGeom>
          <a:blipFill>
            <a:blip r:embed="rId17">
              <a:alphaModFix amt="49000"/>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306568" y="1116480"/>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1:</a:t>
            </a:r>
          </a:p>
          <a:p>
            <a:pPr algn="l">
              <a:lnSpc>
                <a:spcPts val="4759"/>
              </a:lnSpc>
            </a:pPr>
            <a:r>
              <a:rPr lang="en-US" sz="3399">
                <a:solidFill>
                  <a:srgbClr val="000000"/>
                </a:solidFill>
                <a:latin typeface="Canva Sans Bold"/>
                <a:ea typeface="Canva Sans Bold"/>
                <a:cs typeface="Canva Sans Bold"/>
                <a:sym typeface="Canva Sans Bold"/>
              </a:rPr>
              <a:t>To avoid any errors, check missing value / null value </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Write a code to check NULL values</a:t>
            </a:r>
          </a:p>
        </p:txBody>
      </p:sp>
      <p:sp>
        <p:nvSpPr>
          <p:cNvPr id="13" name="TextBox 13"/>
          <p:cNvSpPr txBox="1"/>
          <p:nvPr/>
        </p:nvSpPr>
        <p:spPr>
          <a:xfrm>
            <a:off x="12644240" y="2664085"/>
            <a:ext cx="187166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OUTPUT:</a:t>
            </a:r>
          </a:p>
        </p:txBody>
      </p:sp>
      <p:sp>
        <p:nvSpPr>
          <p:cNvPr id="14" name="TextBox 14"/>
          <p:cNvSpPr txBox="1"/>
          <p:nvPr/>
        </p:nvSpPr>
        <p:spPr>
          <a:xfrm>
            <a:off x="8402285" y="5930960"/>
            <a:ext cx="8483909" cy="2127003"/>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There is no missing values/ null values present in the data.</a:t>
            </a:r>
          </a:p>
          <a:p>
            <a:pPr algn="l">
              <a:lnSpc>
                <a:spcPts val="3392"/>
              </a:lnSpc>
            </a:pPr>
            <a:r>
              <a:rPr lang="en-US" sz="2422">
                <a:solidFill>
                  <a:srgbClr val="272727"/>
                </a:solidFill>
                <a:latin typeface="Montserrat Medium"/>
                <a:ea typeface="Montserrat Medium"/>
                <a:cs typeface="Montserrat Medium"/>
                <a:sym typeface="Montserrat Medium"/>
              </a:rPr>
              <a:t>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0429" r="-70429"/>
            </a:stretch>
          </a:blipFill>
        </p:spPr>
      </p:sp>
      <p:sp>
        <p:nvSpPr>
          <p:cNvPr id="3" name="Freeform 3"/>
          <p:cNvSpPr/>
          <p:nvPr/>
        </p:nvSpPr>
        <p:spPr>
          <a:xfrm>
            <a:off x="11282259" y="9313613"/>
            <a:ext cx="2297812" cy="1388052"/>
          </a:xfrm>
          <a:custGeom>
            <a:avLst/>
            <a:gdLst/>
            <a:ahLst/>
            <a:cxnLst/>
            <a:rect l="l" t="t" r="r" b="b"/>
            <a:pathLst>
              <a:path w="2297812" h="138805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007982" y="8723456"/>
            <a:ext cx="2030267" cy="1978208"/>
          </a:xfrm>
          <a:custGeom>
            <a:avLst/>
            <a:gdLst/>
            <a:ahLst/>
            <a:cxnLst/>
            <a:rect l="l" t="t" r="r" b="b"/>
            <a:pathLst>
              <a:path w="2030267" h="1978208">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16244194" y="7694295"/>
            <a:ext cx="3149573" cy="3238636"/>
          </a:xfrm>
          <a:custGeom>
            <a:avLst/>
            <a:gdLst/>
            <a:ahLst/>
            <a:cxnLst/>
            <a:rect l="l" t="t" r="r" b="b"/>
            <a:pathLst>
              <a:path w="3149573" h="3238636">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2623304" y="-1083481"/>
            <a:ext cx="3599256" cy="3814241"/>
          </a:xfrm>
          <a:custGeom>
            <a:avLst/>
            <a:gdLst/>
            <a:ahLst/>
            <a:cxnLst/>
            <a:rect l="l" t="t" r="r" b="b"/>
            <a:pathLst>
              <a:path w="3599256" h="3814241">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825596" y="-2631085"/>
            <a:ext cx="3346996" cy="3814241"/>
          </a:xfrm>
          <a:custGeom>
            <a:avLst/>
            <a:gdLst/>
            <a:ahLst/>
            <a:cxnLst/>
            <a:rect l="l" t="t" r="r" b="b"/>
            <a:pathLst>
              <a:path w="3346996" h="3814241">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481617" y="-1591340"/>
            <a:ext cx="1755035" cy="2546885"/>
          </a:xfrm>
          <a:custGeom>
            <a:avLst/>
            <a:gdLst/>
            <a:ahLst/>
            <a:cxnLst/>
            <a:rect l="l" t="t" r="r" b="b"/>
            <a:pathLst>
              <a:path w="1755035" h="254688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628467" y="3720026"/>
            <a:ext cx="9216370" cy="1426029"/>
          </a:xfrm>
          <a:custGeom>
            <a:avLst/>
            <a:gdLst/>
            <a:ahLst/>
            <a:cxnLst/>
            <a:rect l="l" t="t" r="r" b="b"/>
            <a:pathLst>
              <a:path w="9216370" h="1426029">
                <a:moveTo>
                  <a:pt x="0" y="0"/>
                </a:moveTo>
                <a:lnTo>
                  <a:pt x="9216370" y="0"/>
                </a:lnTo>
                <a:lnTo>
                  <a:pt x="9216370" y="1426029"/>
                </a:lnTo>
                <a:lnTo>
                  <a:pt x="0" y="1426029"/>
                </a:lnTo>
                <a:lnTo>
                  <a:pt x="0" y="0"/>
                </a:lnTo>
                <a:close/>
              </a:path>
            </a:pathLst>
          </a:custGeom>
          <a:blipFill>
            <a:blip r:embed="rId15"/>
            <a:stretch>
              <a:fillRect/>
            </a:stretch>
          </a:blipFill>
        </p:spPr>
      </p:sp>
      <p:sp>
        <p:nvSpPr>
          <p:cNvPr id="10" name="Freeform 10"/>
          <p:cNvSpPr/>
          <p:nvPr/>
        </p:nvSpPr>
        <p:spPr>
          <a:xfrm>
            <a:off x="13509643" y="203694"/>
            <a:ext cx="4238090" cy="4114800"/>
          </a:xfrm>
          <a:custGeom>
            <a:avLst/>
            <a:gdLst/>
            <a:ahLst/>
            <a:cxnLst/>
            <a:rect l="l" t="t" r="r" b="b"/>
            <a:pathLst>
              <a:path w="4238090" h="4114800">
                <a:moveTo>
                  <a:pt x="0" y="0"/>
                </a:moveTo>
                <a:lnTo>
                  <a:pt x="4238090" y="0"/>
                </a:lnTo>
                <a:lnTo>
                  <a:pt x="4238090" y="4114800"/>
                </a:lnTo>
                <a:lnTo>
                  <a:pt x="0" y="4114800"/>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1" name="TextBox 11"/>
          <p:cNvSpPr txBox="1"/>
          <p:nvPr/>
        </p:nvSpPr>
        <p:spPr>
          <a:xfrm>
            <a:off x="306568" y="1116480"/>
            <a:ext cx="12632001" cy="178054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ea typeface="Canva Sans Bold"/>
                <a:cs typeface="Canva Sans Bold"/>
                <a:sym typeface="Canva Sans Bold"/>
              </a:rPr>
              <a:t>Query 2:</a:t>
            </a:r>
          </a:p>
          <a:p>
            <a:pPr marL="0" lvl="0" indent="0" algn="l">
              <a:lnSpc>
                <a:spcPts val="4759"/>
              </a:lnSpc>
              <a:spcBef>
                <a:spcPct val="0"/>
              </a:spcBef>
            </a:pPr>
            <a:r>
              <a:rPr lang="en-US" sz="3399">
                <a:solidFill>
                  <a:srgbClr val="000000"/>
                </a:solidFill>
                <a:latin typeface="Canva Sans Bold"/>
                <a:ea typeface="Canva Sans Bold"/>
                <a:cs typeface="Canva Sans Bold"/>
                <a:sym typeface="Canva Sans Bold"/>
              </a:rPr>
              <a:t>If NULL values are present, update them with zeros for all columns. </a:t>
            </a:r>
          </a:p>
        </p:txBody>
      </p:sp>
      <p:sp>
        <p:nvSpPr>
          <p:cNvPr id="12" name="TextBox 12"/>
          <p:cNvSpPr txBox="1"/>
          <p:nvPr/>
        </p:nvSpPr>
        <p:spPr>
          <a:xfrm>
            <a:off x="1390388" y="6147282"/>
            <a:ext cx="10493550" cy="2127003"/>
          </a:xfrm>
          <a:prstGeom prst="rect">
            <a:avLst/>
          </a:prstGeom>
        </p:spPr>
        <p:txBody>
          <a:bodyPr lIns="0" tIns="0" rIns="0" bIns="0" rtlCol="0" anchor="t">
            <a:spAutoFit/>
          </a:bodyPr>
          <a:lstStyle/>
          <a:p>
            <a:pPr algn="l">
              <a:lnSpc>
                <a:spcPts val="3392"/>
              </a:lnSpc>
            </a:pPr>
            <a:r>
              <a:rPr lang="en-US" sz="2422">
                <a:solidFill>
                  <a:srgbClr val="272727"/>
                </a:solidFill>
                <a:latin typeface="Montserrat Medium"/>
                <a:ea typeface="Montserrat Medium"/>
                <a:cs typeface="Montserrat Medium"/>
                <a:sym typeface="Montserrat Medium"/>
              </a:rPr>
              <a:t>INFERENCE:</a:t>
            </a:r>
          </a:p>
          <a:p>
            <a:pPr algn="l">
              <a:lnSpc>
                <a:spcPts val="3392"/>
              </a:lnSpc>
            </a:pPr>
            <a:r>
              <a:rPr lang="en-US" sz="2422">
                <a:solidFill>
                  <a:srgbClr val="272727"/>
                </a:solidFill>
                <a:latin typeface="Montserrat Medium"/>
                <a:ea typeface="Montserrat Medium"/>
                <a:cs typeface="Montserrat Medium"/>
                <a:sym typeface="Montserrat Medium"/>
              </a:rPr>
              <a:t>                          Since there is no missing values/ null values present in the data we dont need to update them to zeros for all columns .</a:t>
            </a:r>
          </a:p>
          <a:p>
            <a:pPr algn="l">
              <a:lnSpc>
                <a:spcPts val="3392"/>
              </a:lnSpc>
            </a:pPr>
            <a:r>
              <a:rPr lang="en-US" sz="2422">
                <a:solidFill>
                  <a:srgbClr val="272727"/>
                </a:solidFill>
                <a:latin typeface="Montserrat Medium"/>
                <a:ea typeface="Montserrat Medium"/>
                <a:cs typeface="Montserrat Medium"/>
                <a:sym typeface="Montserrat Medium"/>
              </a:rPr>
              <a:t> </a:t>
            </a:r>
          </a:p>
          <a:p>
            <a:pPr marL="0" lvl="0" indent="0" algn="l">
              <a:lnSpc>
                <a:spcPts val="3392"/>
              </a:lnSpc>
              <a:spcBef>
                <a:spcPct val="0"/>
              </a:spcBef>
            </a:pPr>
            <a:endParaRPr lang="en-US" sz="2422">
              <a:solidFill>
                <a:srgbClr val="272727"/>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657</Words>
  <Application>Microsoft Office PowerPoint</Application>
  <PresentationFormat>Custom</PresentationFormat>
  <Paragraphs>90</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Calibri</vt:lpstr>
      <vt:lpstr>Canva Sans</vt:lpstr>
      <vt:lpstr>Canva Sans Bold</vt:lpstr>
      <vt:lpstr>Inter Medium</vt:lpstr>
      <vt:lpstr>Arial</vt:lpstr>
      <vt:lpstr>Montserrat</vt:lpstr>
      <vt:lpstr>Montserrat Medium</vt:lpstr>
      <vt:lpstr>Hibernate</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dc:title>
  <cp:lastModifiedBy>partha sarathy</cp:lastModifiedBy>
  <cp:revision>2</cp:revision>
  <dcterms:created xsi:type="dcterms:W3CDTF">2006-08-16T00:00:00Z</dcterms:created>
  <dcterms:modified xsi:type="dcterms:W3CDTF">2024-07-03T11:39:15Z</dcterms:modified>
  <dc:identifier>DAGJ3kfArFk</dc:identifier>
</cp:coreProperties>
</file>